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59" autoAdjust="0"/>
    <p:restoredTop sz="94660"/>
  </p:normalViewPr>
  <p:slideViewPr>
    <p:cSldViewPr snapToGrid="0">
      <p:cViewPr varScale="1">
        <p:scale>
          <a:sx n="77" d="100"/>
          <a:sy n="77" d="100"/>
        </p:scale>
        <p:origin x="126" y="93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30EFC67-BEB7-4188-B99B-A18CD1BA7346}" type="datetimeFigureOut">
              <a:rPr lang="en-US" smtClean="0"/>
              <a:t>3/15/2020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0A553A-6D13-484F-AA54-92DD6CCF5083}" type="slidenum">
              <a:rPr lang="en-US" smtClean="0"/>
              <a:t>‹#›</a:t>
            </a:fld>
            <a:endParaRPr lang="en-US"/>
          </a:p>
        </p:txBody>
      </p:sp>
    </p:spTree>
    <p:extLst>
      <p:ext uri="{BB962C8B-B14F-4D97-AF65-F5344CB8AC3E}">
        <p14:creationId xmlns:p14="http://schemas.microsoft.com/office/powerpoint/2010/main" val="29565377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0EFC67-BEB7-4188-B99B-A18CD1BA7346}" type="datetimeFigureOut">
              <a:rPr lang="en-US" smtClean="0"/>
              <a:t>3/15/2020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0A553A-6D13-484F-AA54-92DD6CCF5083}" type="slidenum">
              <a:rPr lang="en-US" smtClean="0"/>
              <a:t>‹#›</a:t>
            </a:fld>
            <a:endParaRPr lang="en-US"/>
          </a:p>
        </p:txBody>
      </p:sp>
    </p:spTree>
    <p:extLst>
      <p:ext uri="{BB962C8B-B14F-4D97-AF65-F5344CB8AC3E}">
        <p14:creationId xmlns:p14="http://schemas.microsoft.com/office/powerpoint/2010/main" val="33012097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0EFC67-BEB7-4188-B99B-A18CD1BA7346}" type="datetimeFigureOut">
              <a:rPr lang="en-US" smtClean="0"/>
              <a:t>3/15/2020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0A553A-6D13-484F-AA54-92DD6CCF5083}" type="slidenum">
              <a:rPr lang="en-US" smtClean="0"/>
              <a:t>‹#›</a:t>
            </a:fld>
            <a:endParaRPr lang="en-US"/>
          </a:p>
        </p:txBody>
      </p:sp>
    </p:spTree>
    <p:extLst>
      <p:ext uri="{BB962C8B-B14F-4D97-AF65-F5344CB8AC3E}">
        <p14:creationId xmlns:p14="http://schemas.microsoft.com/office/powerpoint/2010/main" val="40510704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0EFC67-BEB7-4188-B99B-A18CD1BA7346}" type="datetimeFigureOut">
              <a:rPr lang="en-US" smtClean="0"/>
              <a:t>3/15/2020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0A553A-6D13-484F-AA54-92DD6CCF5083}" type="slidenum">
              <a:rPr lang="en-US" smtClean="0"/>
              <a:t>‹#›</a:t>
            </a:fld>
            <a:endParaRPr lang="en-US"/>
          </a:p>
        </p:txBody>
      </p:sp>
    </p:spTree>
    <p:extLst>
      <p:ext uri="{BB962C8B-B14F-4D97-AF65-F5344CB8AC3E}">
        <p14:creationId xmlns:p14="http://schemas.microsoft.com/office/powerpoint/2010/main" val="40377609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30EFC67-BEB7-4188-B99B-A18CD1BA7346}" type="datetimeFigureOut">
              <a:rPr lang="en-US" smtClean="0"/>
              <a:t>3/15/2020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0A553A-6D13-484F-AA54-92DD6CCF5083}" type="slidenum">
              <a:rPr lang="en-US" smtClean="0"/>
              <a:t>‹#›</a:t>
            </a:fld>
            <a:endParaRPr lang="en-US"/>
          </a:p>
        </p:txBody>
      </p:sp>
    </p:spTree>
    <p:extLst>
      <p:ext uri="{BB962C8B-B14F-4D97-AF65-F5344CB8AC3E}">
        <p14:creationId xmlns:p14="http://schemas.microsoft.com/office/powerpoint/2010/main" val="5910784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30EFC67-BEB7-4188-B99B-A18CD1BA7346}" type="datetimeFigureOut">
              <a:rPr lang="en-US" smtClean="0"/>
              <a:t>3/15/2020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0A553A-6D13-484F-AA54-92DD6CCF5083}" type="slidenum">
              <a:rPr lang="en-US" smtClean="0"/>
              <a:t>‹#›</a:t>
            </a:fld>
            <a:endParaRPr lang="en-US"/>
          </a:p>
        </p:txBody>
      </p:sp>
    </p:spTree>
    <p:extLst>
      <p:ext uri="{BB962C8B-B14F-4D97-AF65-F5344CB8AC3E}">
        <p14:creationId xmlns:p14="http://schemas.microsoft.com/office/powerpoint/2010/main" val="110535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30EFC67-BEB7-4188-B99B-A18CD1BA7346}" type="datetimeFigureOut">
              <a:rPr lang="en-US" smtClean="0"/>
              <a:t>3/15/2020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10A553A-6D13-484F-AA54-92DD6CCF5083}" type="slidenum">
              <a:rPr lang="en-US" smtClean="0"/>
              <a:t>‹#›</a:t>
            </a:fld>
            <a:endParaRPr lang="en-US"/>
          </a:p>
        </p:txBody>
      </p:sp>
    </p:spTree>
    <p:extLst>
      <p:ext uri="{BB962C8B-B14F-4D97-AF65-F5344CB8AC3E}">
        <p14:creationId xmlns:p14="http://schemas.microsoft.com/office/powerpoint/2010/main" val="34336526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30EFC67-BEB7-4188-B99B-A18CD1BA7346}" type="datetimeFigureOut">
              <a:rPr lang="en-US" smtClean="0"/>
              <a:t>3/15/2020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10A553A-6D13-484F-AA54-92DD6CCF5083}" type="slidenum">
              <a:rPr lang="en-US" smtClean="0"/>
              <a:t>‹#›</a:t>
            </a:fld>
            <a:endParaRPr lang="en-US"/>
          </a:p>
        </p:txBody>
      </p:sp>
    </p:spTree>
    <p:extLst>
      <p:ext uri="{BB962C8B-B14F-4D97-AF65-F5344CB8AC3E}">
        <p14:creationId xmlns:p14="http://schemas.microsoft.com/office/powerpoint/2010/main" val="22505629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0EFC67-BEB7-4188-B99B-A18CD1BA7346}" type="datetimeFigureOut">
              <a:rPr lang="en-US" smtClean="0"/>
              <a:t>3/15/2020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10A553A-6D13-484F-AA54-92DD6CCF5083}" type="slidenum">
              <a:rPr lang="en-US" smtClean="0"/>
              <a:t>‹#›</a:t>
            </a:fld>
            <a:endParaRPr lang="en-US"/>
          </a:p>
        </p:txBody>
      </p:sp>
    </p:spTree>
    <p:extLst>
      <p:ext uri="{BB962C8B-B14F-4D97-AF65-F5344CB8AC3E}">
        <p14:creationId xmlns:p14="http://schemas.microsoft.com/office/powerpoint/2010/main" val="34564719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30EFC67-BEB7-4188-B99B-A18CD1BA7346}" type="datetimeFigureOut">
              <a:rPr lang="en-US" smtClean="0"/>
              <a:t>3/15/2020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0A553A-6D13-484F-AA54-92DD6CCF5083}" type="slidenum">
              <a:rPr lang="en-US" smtClean="0"/>
              <a:t>‹#›</a:t>
            </a:fld>
            <a:endParaRPr lang="en-US"/>
          </a:p>
        </p:txBody>
      </p:sp>
    </p:spTree>
    <p:extLst>
      <p:ext uri="{BB962C8B-B14F-4D97-AF65-F5344CB8AC3E}">
        <p14:creationId xmlns:p14="http://schemas.microsoft.com/office/powerpoint/2010/main" val="2737002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30EFC67-BEB7-4188-B99B-A18CD1BA7346}" type="datetimeFigureOut">
              <a:rPr lang="en-US" smtClean="0"/>
              <a:t>3/15/2020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0A553A-6D13-484F-AA54-92DD6CCF5083}" type="slidenum">
              <a:rPr lang="en-US" smtClean="0"/>
              <a:t>‹#›</a:t>
            </a:fld>
            <a:endParaRPr lang="en-US"/>
          </a:p>
        </p:txBody>
      </p:sp>
    </p:spTree>
    <p:extLst>
      <p:ext uri="{BB962C8B-B14F-4D97-AF65-F5344CB8AC3E}">
        <p14:creationId xmlns:p14="http://schemas.microsoft.com/office/powerpoint/2010/main" val="1349532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20000"/>
            <a:lum/>
          </a:blip>
          <a:srcRect/>
          <a:stretch>
            <a:fillRect t="-20000" b="-20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0EFC67-BEB7-4188-B99B-A18CD1BA7346}" type="datetimeFigureOut">
              <a:rPr lang="en-US" smtClean="0"/>
              <a:t>3/15/2020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0A553A-6D13-484F-AA54-92DD6CCF5083}" type="slidenum">
              <a:rPr lang="en-US" smtClean="0"/>
              <a:t>‹#›</a:t>
            </a:fld>
            <a:endParaRPr lang="en-US"/>
          </a:p>
        </p:txBody>
      </p:sp>
    </p:spTree>
    <p:extLst>
      <p:ext uri="{BB962C8B-B14F-4D97-AF65-F5344CB8AC3E}">
        <p14:creationId xmlns:p14="http://schemas.microsoft.com/office/powerpoint/2010/main" val="35564838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2.xml"/><Relationship Id="rId4" Type="http://schemas.openxmlformats.org/officeDocument/2006/relationships/image" Target="../media/image24.png"/></Relationships>
</file>

<file path=ppt/slides/_rels/slide18.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2.xml"/><Relationship Id="rId4" Type="http://schemas.openxmlformats.org/officeDocument/2006/relationships/image" Target="../media/image28.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image" Target="../media/image33.png"/><Relationship Id="rId1" Type="http://schemas.openxmlformats.org/officeDocument/2006/relationships/slideLayout" Target="../slideLayouts/slideLayout2.xml"/><Relationship Id="rId4" Type="http://schemas.openxmlformats.org/officeDocument/2006/relationships/image" Target="../media/image35.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32186" y="954526"/>
            <a:ext cx="9144000" cy="2387600"/>
          </a:xfrm>
        </p:spPr>
        <p:txBody>
          <a:bodyPr/>
          <a:lstStyle/>
          <a:p>
            <a:r>
              <a:rPr lang="ar-SA" dirty="0" smtClean="0">
                <a:latin typeface="Sakkal Majalla" panose="02000000000000000000" pitchFamily="2" charset="-78"/>
                <a:cs typeface="Sakkal Majalla" panose="02000000000000000000" pitchFamily="2" charset="-78"/>
              </a:rPr>
              <a:t>مسائل كلامية بمجهول واحد</a:t>
            </a:r>
            <a:endParaRPr lang="en-US" dirty="0">
              <a:latin typeface="Sakkal Majalla" panose="02000000000000000000" pitchFamily="2" charset="-78"/>
              <a:cs typeface="Sakkal Majalla" panose="02000000000000000000" pitchFamily="2" charset="-78"/>
            </a:endParaRPr>
          </a:p>
        </p:txBody>
      </p:sp>
      <p:sp>
        <p:nvSpPr>
          <p:cNvPr id="3" name="Subtitle 2"/>
          <p:cNvSpPr>
            <a:spLocks noGrp="1"/>
          </p:cNvSpPr>
          <p:nvPr>
            <p:ph type="subTitle" idx="1"/>
          </p:nvPr>
        </p:nvSpPr>
        <p:spPr/>
        <p:txBody>
          <a:bodyPr/>
          <a:lstStyle/>
          <a:p>
            <a:r>
              <a:rPr lang="ar-SA" dirty="0" smtClean="0">
                <a:latin typeface="Sakkal Majalla" panose="02000000000000000000" pitchFamily="2" charset="-78"/>
                <a:cs typeface="Sakkal Majalla" panose="02000000000000000000" pitchFamily="2" charset="-78"/>
              </a:rPr>
              <a:t>بإعداد: آية شامية</a:t>
            </a:r>
            <a:endParaRPr lang="en-US"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5726090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smtClean="0">
                <a:latin typeface="Sakkal Majalla" panose="02000000000000000000" pitchFamily="2" charset="-78"/>
                <a:cs typeface="Sakkal Majalla" panose="02000000000000000000" pitchFamily="2" charset="-78"/>
              </a:rPr>
              <a:t>مثال لمسألة كلاميّة 4</a:t>
            </a:r>
            <a:endParaRPr lang="en-US" dirty="0">
              <a:latin typeface="Sakkal Majalla" panose="02000000000000000000" pitchFamily="2" charset="-78"/>
              <a:cs typeface="Sakkal Majalla" panose="02000000000000000000" pitchFamily="2" charset="-78"/>
            </a:endParaRPr>
          </a:p>
        </p:txBody>
      </p:sp>
      <p:sp>
        <p:nvSpPr>
          <p:cNvPr id="3" name="Content Placeholder 2"/>
          <p:cNvSpPr>
            <a:spLocks noGrp="1"/>
          </p:cNvSpPr>
          <p:nvPr>
            <p:ph idx="1"/>
          </p:nvPr>
        </p:nvSpPr>
        <p:spPr/>
        <p:txBody>
          <a:bodyPr/>
          <a:lstStyle/>
          <a:p>
            <a:pPr marL="0" indent="0" algn="r" rtl="1">
              <a:buNone/>
            </a:pPr>
            <a:r>
              <a:rPr lang="ar-SA" dirty="0" smtClean="0">
                <a:latin typeface="Sakkal Majalla" panose="02000000000000000000" pitchFamily="2" charset="-78"/>
                <a:cs typeface="Sakkal Majalla" panose="02000000000000000000" pitchFamily="2" charset="-78"/>
              </a:rPr>
              <a:t>انظر بتمعّن الى المسألة التالية، والى الحل في الصفحة التالية:</a:t>
            </a:r>
            <a:endParaRPr lang="en-US" dirty="0">
              <a:latin typeface="Sakkal Majalla" panose="02000000000000000000" pitchFamily="2" charset="-78"/>
              <a:cs typeface="Sakkal Majalla" panose="02000000000000000000" pitchFamily="2" charset="-78"/>
            </a:endParaRPr>
          </a:p>
        </p:txBody>
      </p:sp>
      <p:pic>
        <p:nvPicPr>
          <p:cNvPr id="5" name="Picture 4"/>
          <p:cNvPicPr>
            <a:picLocks noChangeAspect="1"/>
          </p:cNvPicPr>
          <p:nvPr/>
        </p:nvPicPr>
        <p:blipFill>
          <a:blip r:embed="rId2"/>
          <a:stretch>
            <a:fillRect/>
          </a:stretch>
        </p:blipFill>
        <p:spPr>
          <a:xfrm>
            <a:off x="1576387" y="2653697"/>
            <a:ext cx="9039225" cy="2181225"/>
          </a:xfrm>
          <a:prstGeom prst="rect">
            <a:avLst/>
          </a:prstGeom>
        </p:spPr>
      </p:pic>
    </p:spTree>
    <p:extLst>
      <p:ext uri="{BB962C8B-B14F-4D97-AF65-F5344CB8AC3E}">
        <p14:creationId xmlns:p14="http://schemas.microsoft.com/office/powerpoint/2010/main" val="33492251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smtClean="0">
                <a:latin typeface="Sakkal Majalla" panose="02000000000000000000" pitchFamily="2" charset="-78"/>
                <a:cs typeface="Sakkal Majalla" panose="02000000000000000000" pitchFamily="2" charset="-78"/>
              </a:rPr>
              <a:t>حلّ لمسألة كلاميّة 4</a:t>
            </a:r>
            <a:endParaRPr lang="en-US" dirty="0">
              <a:latin typeface="Sakkal Majalla" panose="02000000000000000000" pitchFamily="2" charset="-78"/>
              <a:cs typeface="Sakkal Majalla" panose="02000000000000000000" pitchFamily="2" charset="-78"/>
            </a:endParaRPr>
          </a:p>
        </p:txBody>
      </p:sp>
      <p:sp>
        <p:nvSpPr>
          <p:cNvPr id="3" name="Content Placeholder 2"/>
          <p:cNvSpPr>
            <a:spLocks noGrp="1"/>
          </p:cNvSpPr>
          <p:nvPr>
            <p:ph idx="1"/>
          </p:nvPr>
        </p:nvSpPr>
        <p:spPr>
          <a:xfrm>
            <a:off x="838200" y="1485106"/>
            <a:ext cx="10515600" cy="5372894"/>
          </a:xfrm>
        </p:spPr>
        <p:txBody>
          <a:bodyPr>
            <a:normAutofit/>
          </a:bodyPr>
          <a:lstStyle/>
          <a:p>
            <a:pPr marL="0" indent="0" algn="r" rtl="1">
              <a:buNone/>
            </a:pPr>
            <a:r>
              <a:rPr lang="ar-SA" sz="2000" dirty="0" smtClean="0">
                <a:latin typeface="Sakkal Majalla" panose="02000000000000000000" pitchFamily="2" charset="-78"/>
                <a:cs typeface="Sakkal Majalla" panose="02000000000000000000" pitchFamily="2" charset="-78"/>
              </a:rPr>
              <a:t>لبداية الحلّ، يجب النظر الى المسألة، ما المطلوب منها، والقيام بترتيب المعطيات.</a:t>
            </a:r>
          </a:p>
          <a:p>
            <a:pPr algn="r" rtl="1">
              <a:buFontTx/>
              <a:buChar char="-"/>
            </a:pPr>
            <a:r>
              <a:rPr lang="ar-SA" sz="2000" dirty="0" smtClean="0">
                <a:latin typeface="Sakkal Majalla" panose="02000000000000000000" pitchFamily="2" charset="-78"/>
                <a:cs typeface="Sakkal Majalla" panose="02000000000000000000" pitchFamily="2" charset="-78"/>
              </a:rPr>
              <a:t>بداية الحلّ هي بترتيب المعطيات، وربطها ببعض. في نظرة سريعة نميّز ان سعر مقص الأظافر مرتبط بسعر الصابون. لذلك، فنرمز لسعر الصابون  ب </a:t>
            </a:r>
            <a:r>
              <a:rPr lang="en-US" sz="2000" dirty="0" smtClean="0">
                <a:latin typeface="Sakkal Majalla" panose="02000000000000000000" pitchFamily="2" charset="-78"/>
                <a:cs typeface="Sakkal Majalla" panose="02000000000000000000" pitchFamily="2" charset="-78"/>
              </a:rPr>
              <a:t>x</a:t>
            </a:r>
            <a:r>
              <a:rPr lang="ar-SA" sz="2000" dirty="0" smtClean="0">
                <a:latin typeface="Sakkal Majalla" panose="02000000000000000000" pitchFamily="2" charset="-78"/>
                <a:cs typeface="Sakkal Majalla" panose="02000000000000000000" pitchFamily="2" charset="-78"/>
              </a:rPr>
              <a:t>.</a:t>
            </a:r>
          </a:p>
          <a:p>
            <a:pPr algn="r" rtl="1">
              <a:buFontTx/>
              <a:buChar char="-"/>
            </a:pPr>
            <a:r>
              <a:rPr lang="ar-SA" sz="2000" dirty="0" smtClean="0">
                <a:latin typeface="Sakkal Majalla" panose="02000000000000000000" pitchFamily="2" charset="-78"/>
                <a:cs typeface="Sakkal Majalla" panose="02000000000000000000" pitchFamily="2" charset="-78"/>
              </a:rPr>
              <a:t>لإيجاد الحل، نقوم ببناء الجدول التالي:		</a:t>
            </a:r>
            <a:endParaRPr lang="en-US" sz="2000" dirty="0">
              <a:latin typeface="Sakkal Majalla" panose="02000000000000000000" pitchFamily="2" charset="-78"/>
              <a:cs typeface="Sakkal Majalla" panose="02000000000000000000" pitchFamily="2" charset="-78"/>
            </a:endParaRPr>
          </a:p>
        </p:txBody>
      </p:sp>
      <mc:AlternateContent xmlns:mc="http://schemas.openxmlformats.org/markup-compatibility/2006" xmlns:a14="http://schemas.microsoft.com/office/drawing/2010/main">
        <mc:Choice Requires="a14">
          <p:graphicFrame>
            <p:nvGraphicFramePr>
              <p:cNvPr id="4" name="Table 3"/>
              <p:cNvGraphicFramePr>
                <a:graphicFrameLocks noGrp="1"/>
              </p:cNvGraphicFramePr>
              <p:nvPr>
                <p:extLst>
                  <p:ext uri="{D42A27DB-BD31-4B8C-83A1-F6EECF244321}">
                    <p14:modId xmlns:p14="http://schemas.microsoft.com/office/powerpoint/2010/main" val="140494041"/>
                  </p:ext>
                </p:extLst>
              </p:nvPr>
            </p:nvGraphicFramePr>
            <p:xfrm>
              <a:off x="5155326" y="2368129"/>
              <a:ext cx="2885093" cy="925195"/>
            </p:xfrm>
            <a:graphic>
              <a:graphicData uri="http://schemas.openxmlformats.org/drawingml/2006/table">
                <a:tbl>
                  <a:tblPr firstRow="1" bandRow="1">
                    <a:tableStyleId>{2D5ABB26-0587-4C30-8999-92F81FD0307C}</a:tableStyleId>
                  </a:tblPr>
                  <a:tblGrid>
                    <a:gridCol w="1166651">
                      <a:extLst>
                        <a:ext uri="{9D8B030D-6E8A-4147-A177-3AD203B41FA5}">
                          <a16:colId xmlns:a16="http://schemas.microsoft.com/office/drawing/2014/main" val="3479917351"/>
                        </a:ext>
                      </a:extLst>
                    </a:gridCol>
                    <a:gridCol w="1718442">
                      <a:extLst>
                        <a:ext uri="{9D8B030D-6E8A-4147-A177-3AD203B41FA5}">
                          <a16:colId xmlns:a16="http://schemas.microsoft.com/office/drawing/2014/main" val="2421326015"/>
                        </a:ext>
                      </a:extLst>
                    </a:gridCol>
                  </a:tblGrid>
                  <a:tr h="22638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cs typeface="Sakkal Majalla" panose="02000000000000000000" pitchFamily="2" charset="-78"/>
                                  </a:rPr>
                                  <m:t>𝑥</m:t>
                                </m:r>
                              </m:oMath>
                            </m:oMathPara>
                          </a14:m>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ar-SA" dirty="0" smtClean="0">
                              <a:latin typeface="Sakkal Majalla" panose="02000000000000000000" pitchFamily="2" charset="-78"/>
                              <a:cs typeface="Sakkal Majalla" panose="02000000000000000000" pitchFamily="2" charset="-78"/>
                            </a:rPr>
                            <a:t>سعر الصابون</a:t>
                          </a:r>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58907963"/>
                      </a:ext>
                    </a:extLst>
                  </a:tr>
                  <a:tr h="346251">
                    <a:tc>
                      <a:txBody>
                        <a:bodyPr/>
                        <a:lstStyle/>
                        <a:p>
                          <a:pPr algn="ctr" rtl="1"/>
                          <a14:m>
                            <m:oMathPara xmlns:m="http://schemas.openxmlformats.org/officeDocument/2006/math">
                              <m:oMathParaPr>
                                <m:jc m:val="centerGroup"/>
                              </m:oMathParaPr>
                              <m:oMath xmlns:m="http://schemas.openxmlformats.org/officeDocument/2006/math">
                                <m:f>
                                  <m:fPr>
                                    <m:ctrlPr>
                                      <a:rPr lang="en-US" b="0" i="1" smtClean="0">
                                        <a:latin typeface="Cambria Math" panose="02040503050406030204" pitchFamily="18" charset="0"/>
                                        <a:cs typeface="Sakkal Majalla" panose="02000000000000000000" pitchFamily="2" charset="-78"/>
                                      </a:rPr>
                                    </m:ctrlPr>
                                  </m:fPr>
                                  <m:num>
                                    <m:r>
                                      <a:rPr lang="en-US" b="0" i="1" smtClean="0">
                                        <a:latin typeface="Cambria Math" panose="02040503050406030204" pitchFamily="18" charset="0"/>
                                        <a:cs typeface="Sakkal Majalla" panose="02000000000000000000" pitchFamily="2" charset="-78"/>
                                      </a:rPr>
                                      <m:t>𝑥</m:t>
                                    </m:r>
                                  </m:num>
                                  <m:den>
                                    <m:r>
                                      <a:rPr lang="en-US" b="0" i="1" smtClean="0">
                                        <a:latin typeface="Cambria Math" panose="02040503050406030204" pitchFamily="18" charset="0"/>
                                        <a:cs typeface="Sakkal Majalla" panose="02000000000000000000" pitchFamily="2" charset="-78"/>
                                      </a:rPr>
                                      <m:t>2</m:t>
                                    </m:r>
                                  </m:den>
                                </m:f>
                              </m:oMath>
                            </m:oMathPara>
                          </a14:m>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ar-SA" dirty="0" smtClean="0">
                              <a:latin typeface="Sakkal Majalla" panose="02000000000000000000" pitchFamily="2" charset="-78"/>
                              <a:cs typeface="Sakkal Majalla" panose="02000000000000000000" pitchFamily="2" charset="-78"/>
                            </a:rPr>
                            <a:t>سعر مقص</a:t>
                          </a:r>
                          <a:r>
                            <a:rPr lang="ar-SA" baseline="0" dirty="0" smtClean="0">
                              <a:latin typeface="Sakkal Majalla" panose="02000000000000000000" pitchFamily="2" charset="-78"/>
                              <a:cs typeface="Sakkal Majalla" panose="02000000000000000000" pitchFamily="2" charset="-78"/>
                            </a:rPr>
                            <a:t> الأظافر</a:t>
                          </a:r>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33927354"/>
                      </a:ext>
                    </a:extLst>
                  </a:tr>
                </a:tbl>
              </a:graphicData>
            </a:graphic>
          </p:graphicFrame>
        </mc:Choice>
        <mc:Fallback xmlns="">
          <p:graphicFrame>
            <p:nvGraphicFramePr>
              <p:cNvPr id="4" name="Table 3"/>
              <p:cNvGraphicFramePr>
                <a:graphicFrameLocks noGrp="1"/>
              </p:cNvGraphicFramePr>
              <p:nvPr>
                <p:extLst>
                  <p:ext uri="{D42A27DB-BD31-4B8C-83A1-F6EECF244321}">
                    <p14:modId xmlns:p14="http://schemas.microsoft.com/office/powerpoint/2010/main" val="140494041"/>
                  </p:ext>
                </p:extLst>
              </p:nvPr>
            </p:nvGraphicFramePr>
            <p:xfrm>
              <a:off x="5155326" y="2368129"/>
              <a:ext cx="2885093" cy="925195"/>
            </p:xfrm>
            <a:graphic>
              <a:graphicData uri="http://schemas.openxmlformats.org/drawingml/2006/table">
                <a:tbl>
                  <a:tblPr firstRow="1" bandRow="1">
                    <a:tableStyleId>{2D5ABB26-0587-4C30-8999-92F81FD0307C}</a:tableStyleId>
                  </a:tblPr>
                  <a:tblGrid>
                    <a:gridCol w="1166651">
                      <a:extLst>
                        <a:ext uri="{9D8B030D-6E8A-4147-A177-3AD203B41FA5}">
                          <a16:colId xmlns:a16="http://schemas.microsoft.com/office/drawing/2014/main" val="3479917351"/>
                        </a:ext>
                      </a:extLst>
                    </a:gridCol>
                    <a:gridCol w="1718442">
                      <a:extLst>
                        <a:ext uri="{9D8B030D-6E8A-4147-A177-3AD203B41FA5}">
                          <a16:colId xmlns:a16="http://schemas.microsoft.com/office/drawing/2014/main" val="2421326015"/>
                        </a:ext>
                      </a:extLst>
                    </a:gridCol>
                  </a:tblGrid>
                  <a:tr h="365760">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2"/>
                          <a:stretch>
                            <a:fillRect l="-521" t="-10000" r="-148438" b="-158333"/>
                          </a:stretch>
                        </a:blipFill>
                      </a:tcPr>
                    </a:tc>
                    <a:tc>
                      <a:txBody>
                        <a:bodyPr/>
                        <a:lstStyle/>
                        <a:p>
                          <a:pPr algn="ctr" rtl="1"/>
                          <a:r>
                            <a:rPr lang="ar-SA" dirty="0" smtClean="0">
                              <a:latin typeface="Sakkal Majalla" panose="02000000000000000000" pitchFamily="2" charset="-78"/>
                              <a:cs typeface="Sakkal Majalla" panose="02000000000000000000" pitchFamily="2" charset="-78"/>
                            </a:rPr>
                            <a:t>سعر الصابون</a:t>
                          </a:r>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58907963"/>
                      </a:ext>
                    </a:extLst>
                  </a:tr>
                  <a:tr h="559435">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2"/>
                          <a:stretch>
                            <a:fillRect l="-521" t="-70968" r="-148438" b="-2151"/>
                          </a:stretch>
                        </a:blipFill>
                      </a:tcPr>
                    </a:tc>
                    <a:tc>
                      <a:txBody>
                        <a:bodyPr/>
                        <a:lstStyle/>
                        <a:p>
                          <a:pPr algn="ctr" rtl="1"/>
                          <a:r>
                            <a:rPr lang="ar-SA" dirty="0" smtClean="0">
                              <a:latin typeface="Sakkal Majalla" panose="02000000000000000000" pitchFamily="2" charset="-78"/>
                              <a:cs typeface="Sakkal Majalla" panose="02000000000000000000" pitchFamily="2" charset="-78"/>
                            </a:rPr>
                            <a:t>سعر مقص</a:t>
                          </a:r>
                          <a:r>
                            <a:rPr lang="ar-SA" baseline="0" dirty="0" smtClean="0">
                              <a:latin typeface="Sakkal Majalla" panose="02000000000000000000" pitchFamily="2" charset="-78"/>
                              <a:cs typeface="Sakkal Majalla" panose="02000000000000000000" pitchFamily="2" charset="-78"/>
                            </a:rPr>
                            <a:t> الأظافر</a:t>
                          </a:r>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33927354"/>
                      </a:ext>
                    </a:extLst>
                  </a:tr>
                </a:tbl>
              </a:graphicData>
            </a:graphic>
          </p:graphicFrame>
        </mc:Fallback>
      </mc:AlternateContent>
      <mc:AlternateContent xmlns:mc="http://schemas.openxmlformats.org/markup-compatibility/2006" xmlns:a14="http://schemas.microsoft.com/office/drawing/2010/main">
        <mc:Choice Requires="a14">
          <p:graphicFrame>
            <p:nvGraphicFramePr>
              <p:cNvPr id="6" name="Table 5"/>
              <p:cNvGraphicFramePr>
                <a:graphicFrameLocks noGrp="1"/>
              </p:cNvGraphicFramePr>
              <p:nvPr>
                <p:extLst>
                  <p:ext uri="{D42A27DB-BD31-4B8C-83A1-F6EECF244321}">
                    <p14:modId xmlns:p14="http://schemas.microsoft.com/office/powerpoint/2010/main" val="1606662611"/>
                  </p:ext>
                </p:extLst>
              </p:nvPr>
            </p:nvGraphicFramePr>
            <p:xfrm>
              <a:off x="-129491" y="2729658"/>
              <a:ext cx="3170621" cy="3625469"/>
            </p:xfrm>
            <a:graphic>
              <a:graphicData uri="http://schemas.openxmlformats.org/drawingml/2006/table">
                <a:tbl>
                  <a:tblPr firstRow="1" bandRow="1">
                    <a:tableStyleId>{2D5ABB26-0587-4C30-8999-92F81FD0307C}</a:tableStyleId>
                  </a:tblPr>
                  <a:tblGrid>
                    <a:gridCol w="3170621">
                      <a:extLst>
                        <a:ext uri="{9D8B030D-6E8A-4147-A177-3AD203B41FA5}">
                          <a16:colId xmlns:a16="http://schemas.microsoft.com/office/drawing/2014/main" val="3903399494"/>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sz="1800" b="0" i="1" smtClean="0">
                                    <a:latin typeface="Cambria Math" panose="02040503050406030204" pitchFamily="18" charset="0"/>
                                    <a:cs typeface="Sakkal Majalla" panose="02000000000000000000" pitchFamily="2" charset="-78"/>
                                  </a:rPr>
                                  <m:t>50</m:t>
                                </m:r>
                                <m:r>
                                  <a:rPr lang="en-US" sz="1800" b="0" i="1" smtClean="0">
                                    <a:latin typeface="Cambria Math" panose="02040503050406030204" pitchFamily="18" charset="0"/>
                                    <a:cs typeface="Sakkal Majalla" panose="02000000000000000000" pitchFamily="2" charset="-78"/>
                                  </a:rPr>
                                  <m:t>−</m:t>
                                </m:r>
                                <m:r>
                                  <a:rPr lang="en-US" sz="1800" b="0" i="1" smtClean="0">
                                    <a:latin typeface="Cambria Math" panose="02040503050406030204" pitchFamily="18" charset="0"/>
                                    <a:cs typeface="Sakkal Majalla" panose="02000000000000000000" pitchFamily="2" charset="-78"/>
                                  </a:rPr>
                                  <m:t>𝑥</m:t>
                                </m:r>
                                <m:r>
                                  <a:rPr lang="en-US" sz="1800" b="0" i="1" smtClean="0">
                                    <a:latin typeface="Cambria Math" panose="02040503050406030204" pitchFamily="18" charset="0"/>
                                    <a:cs typeface="Sakkal Majalla" panose="02000000000000000000" pitchFamily="2" charset="-78"/>
                                  </a:rPr>
                                  <m:t>−</m:t>
                                </m:r>
                                <m:f>
                                  <m:fPr>
                                    <m:ctrlPr>
                                      <a:rPr lang="en-US" sz="1800" b="0" i="1" smtClean="0">
                                        <a:latin typeface="Cambria Math" panose="02040503050406030204" pitchFamily="18" charset="0"/>
                                        <a:cs typeface="Sakkal Majalla" panose="02000000000000000000" pitchFamily="2" charset="-78"/>
                                      </a:rPr>
                                    </m:ctrlPr>
                                  </m:fPr>
                                  <m:num>
                                    <m:r>
                                      <a:rPr lang="en-US" sz="1800" b="0" i="1" smtClean="0">
                                        <a:latin typeface="Cambria Math" panose="02040503050406030204" pitchFamily="18" charset="0"/>
                                        <a:cs typeface="Sakkal Majalla" panose="02000000000000000000" pitchFamily="2" charset="-78"/>
                                      </a:rPr>
                                      <m:t>𝑥</m:t>
                                    </m:r>
                                  </m:num>
                                  <m:den>
                                    <m:r>
                                      <a:rPr lang="en-US" sz="1800" b="0" i="1" smtClean="0">
                                        <a:latin typeface="Cambria Math" panose="02040503050406030204" pitchFamily="18" charset="0"/>
                                        <a:cs typeface="Sakkal Majalla" panose="02000000000000000000" pitchFamily="2" charset="-78"/>
                                      </a:rPr>
                                      <m:t>2</m:t>
                                    </m:r>
                                  </m:den>
                                </m:f>
                                <m:r>
                                  <a:rPr lang="en-US" sz="1800" b="0" i="1" smtClean="0">
                                    <a:latin typeface="Cambria Math" panose="02040503050406030204" pitchFamily="18" charset="0"/>
                                    <a:cs typeface="Sakkal Majalla" panose="02000000000000000000" pitchFamily="2" charset="-78"/>
                                  </a:rPr>
                                  <m:t>=</m:t>
                                </m:r>
                                <m:r>
                                  <a:rPr lang="en-US" sz="1800" b="0" i="1" smtClean="0">
                                    <a:latin typeface="Cambria Math" panose="02040503050406030204" pitchFamily="18" charset="0"/>
                                    <a:cs typeface="Sakkal Majalla" panose="02000000000000000000" pitchFamily="2" charset="-78"/>
                                  </a:rPr>
                                  <m:t>5</m:t>
                                </m:r>
                              </m:oMath>
                            </m:oMathPara>
                          </a14:m>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84514771"/>
                      </a:ext>
                    </a:extLst>
                  </a:tr>
                  <a:tr h="39355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sz="1800" b="0" i="1" smtClean="0">
                                    <a:latin typeface="Cambria Math" panose="02040503050406030204" pitchFamily="18" charset="0"/>
                                    <a:cs typeface="Sakkal Majalla" panose="02000000000000000000" pitchFamily="2" charset="-78"/>
                                  </a:rPr>
                                  <m:t>50</m:t>
                                </m:r>
                                <m:r>
                                  <a:rPr lang="en-US" sz="1800" b="0" i="1" smtClean="0">
                                    <a:latin typeface="Cambria Math" panose="02040503050406030204" pitchFamily="18" charset="0"/>
                                    <a:cs typeface="Sakkal Majalla" panose="02000000000000000000" pitchFamily="2" charset="-78"/>
                                  </a:rPr>
                                  <m:t>−</m:t>
                                </m:r>
                                <m:f>
                                  <m:fPr>
                                    <m:ctrlPr>
                                      <a:rPr lang="en-US" sz="1800" b="0" i="1" smtClean="0">
                                        <a:latin typeface="Cambria Math" panose="02040503050406030204" pitchFamily="18" charset="0"/>
                                        <a:cs typeface="Sakkal Majalla" panose="02000000000000000000" pitchFamily="2" charset="-78"/>
                                      </a:rPr>
                                    </m:ctrlPr>
                                  </m:fPr>
                                  <m:num>
                                    <m:r>
                                      <a:rPr lang="en-US" sz="1800" b="0" i="1" smtClean="0">
                                        <a:latin typeface="Cambria Math" panose="02040503050406030204" pitchFamily="18" charset="0"/>
                                        <a:cs typeface="Sakkal Majalla" panose="02000000000000000000" pitchFamily="2" charset="-78"/>
                                      </a:rPr>
                                      <m:t>2</m:t>
                                    </m:r>
                                    <m:r>
                                      <a:rPr lang="en-US" sz="1800" b="0" i="1" smtClean="0">
                                        <a:latin typeface="Cambria Math" panose="02040503050406030204" pitchFamily="18" charset="0"/>
                                        <a:cs typeface="Sakkal Majalla" panose="02000000000000000000" pitchFamily="2" charset="-78"/>
                                      </a:rPr>
                                      <m:t>𝑥</m:t>
                                    </m:r>
                                  </m:num>
                                  <m:den>
                                    <m:r>
                                      <a:rPr lang="en-US" sz="1800" b="0" i="1" smtClean="0">
                                        <a:latin typeface="Cambria Math" panose="02040503050406030204" pitchFamily="18" charset="0"/>
                                        <a:cs typeface="Sakkal Majalla" panose="02000000000000000000" pitchFamily="2" charset="-78"/>
                                      </a:rPr>
                                      <m:t>𝑥</m:t>
                                    </m:r>
                                  </m:den>
                                </m:f>
                                <m:r>
                                  <a:rPr lang="en-US" sz="1800" b="0" i="1" smtClean="0">
                                    <a:latin typeface="Cambria Math" panose="02040503050406030204" pitchFamily="18" charset="0"/>
                                    <a:cs typeface="Sakkal Majalla" panose="02000000000000000000" pitchFamily="2" charset="-78"/>
                                  </a:rPr>
                                  <m:t>−</m:t>
                                </m:r>
                                <m:f>
                                  <m:fPr>
                                    <m:ctrlPr>
                                      <a:rPr lang="en-US" sz="1800" b="0" i="1" smtClean="0">
                                        <a:latin typeface="Cambria Math" panose="02040503050406030204" pitchFamily="18" charset="0"/>
                                        <a:cs typeface="Sakkal Majalla" panose="02000000000000000000" pitchFamily="2" charset="-78"/>
                                      </a:rPr>
                                    </m:ctrlPr>
                                  </m:fPr>
                                  <m:num>
                                    <m:r>
                                      <a:rPr lang="en-US" sz="1800" b="0" i="1" smtClean="0">
                                        <a:latin typeface="Cambria Math" panose="02040503050406030204" pitchFamily="18" charset="0"/>
                                        <a:cs typeface="Sakkal Majalla" panose="02000000000000000000" pitchFamily="2" charset="-78"/>
                                      </a:rPr>
                                      <m:t>𝑥</m:t>
                                    </m:r>
                                  </m:num>
                                  <m:den>
                                    <m:r>
                                      <a:rPr lang="en-US" sz="1800" b="0" i="1" smtClean="0">
                                        <a:latin typeface="Cambria Math" panose="02040503050406030204" pitchFamily="18" charset="0"/>
                                        <a:cs typeface="Sakkal Majalla" panose="02000000000000000000" pitchFamily="2" charset="-78"/>
                                      </a:rPr>
                                      <m:t>2</m:t>
                                    </m:r>
                                  </m:den>
                                </m:f>
                                <m:r>
                                  <a:rPr lang="en-US" sz="1800" b="0" i="1" smtClean="0">
                                    <a:latin typeface="Cambria Math" panose="02040503050406030204" pitchFamily="18" charset="0"/>
                                    <a:cs typeface="Sakkal Majalla" panose="02000000000000000000" pitchFamily="2" charset="-78"/>
                                  </a:rPr>
                                  <m:t>=</m:t>
                                </m:r>
                                <m:r>
                                  <a:rPr lang="en-US" sz="1800" b="0" i="1" smtClean="0">
                                    <a:latin typeface="Cambria Math" panose="02040503050406030204" pitchFamily="18" charset="0"/>
                                    <a:cs typeface="Sakkal Majalla" panose="02000000000000000000" pitchFamily="2" charset="-78"/>
                                  </a:rPr>
                                  <m:t>5</m:t>
                                </m:r>
                              </m:oMath>
                            </m:oMathPara>
                          </a14:m>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45846578"/>
                      </a:ext>
                    </a:extLst>
                  </a:tr>
                  <a:tr h="370840">
                    <a:tc>
                      <a:txBody>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50</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3</m:t>
                                    </m:r>
                                    <m:r>
                                      <a:rPr lang="en-US" b="0" i="1" smtClean="0">
                                        <a:latin typeface="Cambria Math" panose="02040503050406030204" pitchFamily="18" charset="0"/>
                                      </a:rPr>
                                      <m:t>𝑥</m:t>
                                    </m:r>
                                  </m:num>
                                  <m:den>
                                    <m:r>
                                      <a:rPr lang="en-US" b="0" i="1" smtClean="0">
                                        <a:latin typeface="Cambria Math" panose="02040503050406030204" pitchFamily="18" charset="0"/>
                                      </a:rPr>
                                      <m:t>2</m:t>
                                    </m:r>
                                  </m:den>
                                </m:f>
                                <m:r>
                                  <a:rPr lang="en-US" b="0" i="1" smtClean="0">
                                    <a:latin typeface="Cambria Math" panose="02040503050406030204" pitchFamily="18" charset="0"/>
                                  </a:rPr>
                                  <m:t>=</m:t>
                                </m:r>
                                <m:r>
                                  <a:rPr lang="en-US" b="0" i="1" smtClean="0">
                                    <a:latin typeface="Cambria Math" panose="02040503050406030204" pitchFamily="18" charset="0"/>
                                  </a:rPr>
                                  <m:t>5</m:t>
                                </m:r>
                              </m:oMath>
                            </m:oMathPara>
                          </a14:m>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0966789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50</m:t>
                                </m:r>
                                <m:r>
                                  <a:rPr lang="en-US" b="0" i="1" smtClean="0">
                                    <a:latin typeface="Cambria Math" panose="02040503050406030204" pitchFamily="18" charset="0"/>
                                  </a:rPr>
                                  <m:t>−</m:t>
                                </m:r>
                                <m:r>
                                  <a:rPr lang="en-US" b="0" i="1" smtClean="0">
                                    <a:latin typeface="Cambria Math" panose="02040503050406030204" pitchFamily="18" charset="0"/>
                                  </a:rPr>
                                  <m:t>5</m:t>
                                </m:r>
                                <m:r>
                                  <a:rPr lang="en-US" b="0" i="1" smtClean="0">
                                    <a:latin typeface="Cambria Math" panose="02040503050406030204" pitchFamily="18" charset="0"/>
                                  </a:rPr>
                                  <m:t>=</m:t>
                                </m:r>
                                <m:r>
                                  <a:rPr lang="en-US" b="0" i="1" smtClean="0">
                                    <a:latin typeface="Cambria Math" panose="02040503050406030204" pitchFamily="18" charset="0"/>
                                  </a:rPr>
                                  <m:t>3</m:t>
                                </m:r>
                                <m:r>
                                  <a:rPr lang="en-US" b="0" i="1" smtClean="0">
                                    <a:latin typeface="Cambria Math" panose="02040503050406030204" pitchFamily="18" charset="0"/>
                                  </a:rPr>
                                  <m:t>𝑥</m:t>
                                </m:r>
                                <m:r>
                                  <a:rPr lang="en-US" b="0" i="1" smtClean="0">
                                    <a:latin typeface="Cambria Math" panose="02040503050406030204" pitchFamily="18" charset="0"/>
                                  </a:rPr>
                                  <m:t>/</m:t>
                                </m:r>
                                <m:r>
                                  <a:rPr lang="en-US" b="0" i="1" smtClean="0">
                                    <a:latin typeface="Cambria Math" panose="02040503050406030204" pitchFamily="18" charset="0"/>
                                  </a:rPr>
                                  <m:t>2</m:t>
                                </m:r>
                              </m:oMath>
                            </m:oMathPara>
                          </a14:m>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1527285"/>
                      </a:ext>
                    </a:extLst>
                  </a:tr>
                  <a:tr h="370840">
                    <a:tc>
                      <a:txBody>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45</m:t>
                                </m:r>
                                <m:r>
                                  <a:rPr lang="en-US" b="0" i="1" smtClean="0">
                                    <a:latin typeface="Cambria Math" panose="02040503050406030204" pitchFamily="18" charset="0"/>
                                  </a:rPr>
                                  <m:t>=</m:t>
                                </m:r>
                                <m:r>
                                  <a:rPr lang="en-US" b="0" i="1" smtClean="0">
                                    <a:latin typeface="Cambria Math" panose="02040503050406030204" pitchFamily="18" charset="0"/>
                                  </a:rPr>
                                  <m:t>3</m:t>
                                </m:r>
                                <m:r>
                                  <a:rPr lang="en-US" b="0" i="1" smtClean="0">
                                    <a:latin typeface="Cambria Math" panose="02040503050406030204" pitchFamily="18" charset="0"/>
                                  </a:rPr>
                                  <m:t>𝑥</m:t>
                                </m:r>
                                <m:r>
                                  <a:rPr lang="en-US" b="0" i="1" smtClean="0">
                                    <a:latin typeface="Cambria Math" panose="02040503050406030204" pitchFamily="18" charset="0"/>
                                  </a:rPr>
                                  <m:t>/</m:t>
                                </m:r>
                                <m:r>
                                  <a:rPr lang="en-US" b="0" i="1" smtClean="0">
                                    <a:latin typeface="Cambria Math" panose="02040503050406030204" pitchFamily="18" charset="0"/>
                                  </a:rPr>
                                  <m:t>2</m:t>
                                </m:r>
                              </m:oMath>
                            </m:oMathPara>
                          </a14:m>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3288605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2</m:t>
                                </m:r>
                                <m:r>
                                  <a:rPr lang="en-US" b="0" i="1" smtClean="0">
                                    <a:latin typeface="Cambria Math" panose="02040503050406030204" pitchFamily="18" charset="0"/>
                                  </a:rPr>
                                  <m:t>∗</m:t>
                                </m:r>
                                <m:r>
                                  <a:rPr lang="en-US" b="0" i="1" smtClean="0">
                                    <a:latin typeface="Cambria Math" panose="02040503050406030204" pitchFamily="18" charset="0"/>
                                  </a:rPr>
                                  <m:t>45</m:t>
                                </m:r>
                                <m:r>
                                  <a:rPr lang="en-US" b="0" i="1" smtClean="0">
                                    <a:latin typeface="Cambria Math" panose="02040503050406030204" pitchFamily="18" charset="0"/>
                                  </a:rPr>
                                  <m:t>=</m:t>
                                </m:r>
                                <m:r>
                                  <a:rPr lang="en-US" b="0" i="1" smtClean="0">
                                    <a:latin typeface="Cambria Math" panose="02040503050406030204" pitchFamily="18" charset="0"/>
                                  </a:rPr>
                                  <m:t>3</m:t>
                                </m:r>
                                <m:r>
                                  <a:rPr lang="en-US" b="0" i="1" smtClean="0">
                                    <a:latin typeface="Cambria Math" panose="02040503050406030204" pitchFamily="18" charset="0"/>
                                  </a:rPr>
                                  <m:t>𝑥</m:t>
                                </m:r>
                              </m:oMath>
                            </m:oMathPara>
                          </a14:m>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7684615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90</m:t>
                                </m:r>
                                <m:r>
                                  <a:rPr lang="en-US" b="0" i="1" smtClean="0">
                                    <a:latin typeface="Cambria Math" panose="02040503050406030204" pitchFamily="18" charset="0"/>
                                  </a:rPr>
                                  <m:t>=</m:t>
                                </m:r>
                                <m:r>
                                  <a:rPr lang="en-US" b="0" i="1" smtClean="0">
                                    <a:latin typeface="Cambria Math" panose="02040503050406030204" pitchFamily="18" charset="0"/>
                                  </a:rPr>
                                  <m:t>3</m:t>
                                </m:r>
                                <m:r>
                                  <a:rPr lang="en-US" b="0" i="1" smtClean="0">
                                    <a:latin typeface="Cambria Math" panose="02040503050406030204" pitchFamily="18" charset="0"/>
                                  </a:rPr>
                                  <m:t>𝑥</m:t>
                                </m:r>
                              </m:oMath>
                            </m:oMathPara>
                          </a14:m>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3400982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30</m:t>
                                </m:r>
                                <m:r>
                                  <a:rPr lang="en-US" b="0" i="1" smtClean="0">
                                    <a:latin typeface="Cambria Math" panose="02040503050406030204" pitchFamily="18" charset="0"/>
                                  </a:rPr>
                                  <m:t>=</m:t>
                                </m:r>
                                <m:r>
                                  <a:rPr lang="en-US" b="0" i="1" smtClean="0">
                                    <a:latin typeface="Cambria Math" panose="02040503050406030204" pitchFamily="18" charset="0"/>
                                  </a:rPr>
                                  <m:t>𝑥</m:t>
                                </m:r>
                              </m:oMath>
                            </m:oMathPara>
                          </a14:m>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562973358"/>
                      </a:ext>
                    </a:extLst>
                  </a:tr>
                </a:tbl>
              </a:graphicData>
            </a:graphic>
          </p:graphicFrame>
        </mc:Choice>
        <mc:Fallback xmlns="">
          <p:graphicFrame>
            <p:nvGraphicFramePr>
              <p:cNvPr id="6" name="Table 5"/>
              <p:cNvGraphicFramePr>
                <a:graphicFrameLocks noGrp="1"/>
              </p:cNvGraphicFramePr>
              <p:nvPr>
                <p:extLst>
                  <p:ext uri="{D42A27DB-BD31-4B8C-83A1-F6EECF244321}">
                    <p14:modId xmlns:p14="http://schemas.microsoft.com/office/powerpoint/2010/main" val="1606662611"/>
                  </p:ext>
                </p:extLst>
              </p:nvPr>
            </p:nvGraphicFramePr>
            <p:xfrm>
              <a:off x="-129491" y="2729658"/>
              <a:ext cx="3170621" cy="3625469"/>
            </p:xfrm>
            <a:graphic>
              <a:graphicData uri="http://schemas.openxmlformats.org/drawingml/2006/table">
                <a:tbl>
                  <a:tblPr firstRow="1" bandRow="1">
                    <a:tableStyleId>{2D5ABB26-0587-4C30-8999-92F81FD0307C}</a:tableStyleId>
                  </a:tblPr>
                  <a:tblGrid>
                    <a:gridCol w="3170621">
                      <a:extLst>
                        <a:ext uri="{9D8B030D-6E8A-4147-A177-3AD203B41FA5}">
                          <a16:colId xmlns:a16="http://schemas.microsoft.com/office/drawing/2014/main" val="3903399494"/>
                        </a:ext>
                      </a:extLst>
                    </a:gridCol>
                  </a:tblGrid>
                  <a:tr h="559435">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3"/>
                          <a:stretch>
                            <a:fillRect b="-547826"/>
                          </a:stretch>
                        </a:blipFill>
                      </a:tcPr>
                    </a:tc>
                    <a:extLst>
                      <a:ext uri="{0D108BD9-81ED-4DB2-BD59-A6C34878D82A}">
                        <a16:rowId xmlns:a16="http://schemas.microsoft.com/office/drawing/2014/main" val="1684514771"/>
                      </a:ext>
                    </a:extLst>
                  </a:tr>
                  <a:tr h="606806">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3"/>
                          <a:stretch>
                            <a:fillRect t="-92000" b="-404000"/>
                          </a:stretch>
                        </a:blipFill>
                      </a:tcPr>
                    </a:tc>
                    <a:extLst>
                      <a:ext uri="{0D108BD9-81ED-4DB2-BD59-A6C34878D82A}">
                        <a16:rowId xmlns:a16="http://schemas.microsoft.com/office/drawing/2014/main" val="3145846578"/>
                      </a:ext>
                    </a:extLst>
                  </a:tr>
                  <a:tr h="605028">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3"/>
                          <a:stretch>
                            <a:fillRect t="-193939" b="-308081"/>
                          </a:stretch>
                        </a:blipFill>
                      </a:tcPr>
                    </a:tc>
                    <a:extLst>
                      <a:ext uri="{0D108BD9-81ED-4DB2-BD59-A6C34878D82A}">
                        <a16:rowId xmlns:a16="http://schemas.microsoft.com/office/drawing/2014/main" val="2609667891"/>
                      </a:ext>
                    </a:extLst>
                  </a:tr>
                  <a:tr h="370840">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3"/>
                          <a:stretch>
                            <a:fillRect t="-477049" b="-400000"/>
                          </a:stretch>
                        </a:blipFill>
                      </a:tcPr>
                    </a:tc>
                    <a:extLst>
                      <a:ext uri="{0D108BD9-81ED-4DB2-BD59-A6C34878D82A}">
                        <a16:rowId xmlns:a16="http://schemas.microsoft.com/office/drawing/2014/main" val="81527285"/>
                      </a:ext>
                    </a:extLst>
                  </a:tr>
                  <a:tr h="370840">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3"/>
                          <a:stretch>
                            <a:fillRect t="-577049" b="-300000"/>
                          </a:stretch>
                        </a:blipFill>
                      </a:tcPr>
                    </a:tc>
                    <a:extLst>
                      <a:ext uri="{0D108BD9-81ED-4DB2-BD59-A6C34878D82A}">
                        <a16:rowId xmlns:a16="http://schemas.microsoft.com/office/drawing/2014/main" val="1132886057"/>
                      </a:ext>
                    </a:extLst>
                  </a:tr>
                  <a:tr h="370840">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3"/>
                          <a:stretch>
                            <a:fillRect t="-677049" b="-200000"/>
                          </a:stretch>
                        </a:blipFill>
                      </a:tcPr>
                    </a:tc>
                    <a:extLst>
                      <a:ext uri="{0D108BD9-81ED-4DB2-BD59-A6C34878D82A}">
                        <a16:rowId xmlns:a16="http://schemas.microsoft.com/office/drawing/2014/main" val="4076846157"/>
                      </a:ext>
                    </a:extLst>
                  </a:tr>
                  <a:tr h="370840">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3"/>
                          <a:stretch>
                            <a:fillRect t="-777049" b="-100000"/>
                          </a:stretch>
                        </a:blipFill>
                      </a:tcPr>
                    </a:tc>
                    <a:extLst>
                      <a:ext uri="{0D108BD9-81ED-4DB2-BD59-A6C34878D82A}">
                        <a16:rowId xmlns:a16="http://schemas.microsoft.com/office/drawing/2014/main" val="2934009829"/>
                      </a:ext>
                    </a:extLst>
                  </a:tr>
                  <a:tr h="370840">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3"/>
                          <a:stretch>
                            <a:fillRect t="-877049"/>
                          </a:stretch>
                        </a:blipFill>
                      </a:tcPr>
                    </a:tc>
                    <a:extLst>
                      <a:ext uri="{0D108BD9-81ED-4DB2-BD59-A6C34878D82A}">
                        <a16:rowId xmlns:a16="http://schemas.microsoft.com/office/drawing/2014/main" val="3562973358"/>
                      </a:ext>
                    </a:extLst>
                  </a:tr>
                </a:tbl>
              </a:graphicData>
            </a:graphic>
          </p:graphicFrame>
        </mc:Fallback>
      </mc:AlternateContent>
      <p:sp>
        <p:nvSpPr>
          <p:cNvPr id="7" name="TextBox 6"/>
          <p:cNvSpPr txBox="1"/>
          <p:nvPr/>
        </p:nvSpPr>
        <p:spPr>
          <a:xfrm>
            <a:off x="5205652" y="4444183"/>
            <a:ext cx="6434774" cy="1200329"/>
          </a:xfrm>
          <a:prstGeom prst="rect">
            <a:avLst/>
          </a:prstGeom>
          <a:noFill/>
        </p:spPr>
        <p:txBody>
          <a:bodyPr wrap="none" rtlCol="0">
            <a:spAutoFit/>
          </a:bodyPr>
          <a:lstStyle/>
          <a:p>
            <a:pPr algn="r" rtl="1"/>
            <a:r>
              <a:rPr lang="ar-SA" sz="2400" dirty="0" smtClean="0">
                <a:latin typeface="Sakkal Majalla" panose="02000000000000000000" pitchFamily="2" charset="-78"/>
                <a:cs typeface="Sakkal Majalla" panose="02000000000000000000" pitchFamily="2" charset="-78"/>
              </a:rPr>
              <a:t>يجب الانتباه انّ الجواب الذي حصلنا عليه هو للمتغيّر </a:t>
            </a:r>
            <a:r>
              <a:rPr lang="en-US" sz="2400" dirty="0" smtClean="0">
                <a:latin typeface="Sakkal Majalla" panose="02000000000000000000" pitchFamily="2" charset="-78"/>
                <a:cs typeface="Sakkal Majalla" panose="02000000000000000000" pitchFamily="2" charset="-78"/>
              </a:rPr>
              <a:t>x</a:t>
            </a:r>
            <a:r>
              <a:rPr lang="ar-SA" sz="2400" dirty="0" smtClean="0">
                <a:latin typeface="Sakkal Majalla" panose="02000000000000000000" pitchFamily="2" charset="-78"/>
                <a:cs typeface="Sakkal Majalla" panose="02000000000000000000" pitchFamily="2" charset="-78"/>
              </a:rPr>
              <a:t> والذي قمنا</a:t>
            </a:r>
            <a:br>
              <a:rPr lang="ar-SA" sz="2400" dirty="0" smtClean="0">
                <a:latin typeface="Sakkal Majalla" panose="02000000000000000000" pitchFamily="2" charset="-78"/>
                <a:cs typeface="Sakkal Majalla" panose="02000000000000000000" pitchFamily="2" charset="-78"/>
              </a:rPr>
            </a:br>
            <a:r>
              <a:rPr lang="ar-SA" sz="2400" dirty="0" smtClean="0">
                <a:latin typeface="Sakkal Majalla" panose="02000000000000000000" pitchFamily="2" charset="-78"/>
                <a:cs typeface="Sakkal Majalla" panose="02000000000000000000" pitchFamily="2" charset="-78"/>
              </a:rPr>
              <a:t>بتعريفه على انّه سعر الصابون.  لذلك، فعمر فسعر المقص نصفه، أي 15.</a:t>
            </a:r>
          </a:p>
          <a:p>
            <a:pPr algn="r" rtl="1"/>
            <a:r>
              <a:rPr lang="ar-SA" sz="2400" dirty="0" smtClean="0">
                <a:latin typeface="Sakkal Majalla" panose="02000000000000000000" pitchFamily="2" charset="-78"/>
                <a:cs typeface="Sakkal Majalla" panose="02000000000000000000" pitchFamily="2" charset="-78"/>
              </a:rPr>
              <a:t>ولفحص الحل، نحسب المجموع 15+30=45. وهو اقل ب 50 ب 5.</a:t>
            </a:r>
            <a:endParaRPr lang="en-US" sz="2400" dirty="0">
              <a:latin typeface="Sakkal Majalla" panose="02000000000000000000" pitchFamily="2" charset="-78"/>
              <a:cs typeface="Sakkal Majalla" panose="02000000000000000000" pitchFamily="2" charset="-78"/>
            </a:endParaRPr>
          </a:p>
        </p:txBody>
      </p:sp>
      <p:sp>
        <p:nvSpPr>
          <p:cNvPr id="5" name="TextBox 4"/>
          <p:cNvSpPr txBox="1"/>
          <p:nvPr/>
        </p:nvSpPr>
        <p:spPr>
          <a:xfrm>
            <a:off x="2268891" y="2810669"/>
            <a:ext cx="2699778" cy="1200329"/>
          </a:xfrm>
          <a:prstGeom prst="rect">
            <a:avLst/>
          </a:prstGeom>
          <a:noFill/>
        </p:spPr>
        <p:txBody>
          <a:bodyPr wrap="none" rtlCol="0">
            <a:spAutoFit/>
          </a:bodyPr>
          <a:lstStyle/>
          <a:p>
            <a:pPr algn="r" rtl="1"/>
            <a:r>
              <a:rPr lang="ar-SA" dirty="0">
                <a:latin typeface="Sakkal Majalla" panose="02000000000000000000" pitchFamily="2" charset="-78"/>
                <a:cs typeface="Sakkal Majalla" panose="02000000000000000000" pitchFamily="2" charset="-78"/>
              </a:rPr>
              <a:t>الحل النهائي، نستعين بالمعطى انّه عندما</a:t>
            </a:r>
            <a:br>
              <a:rPr lang="ar-SA" dirty="0">
                <a:latin typeface="Sakkal Majalla" panose="02000000000000000000" pitchFamily="2" charset="-78"/>
                <a:cs typeface="Sakkal Majalla" panose="02000000000000000000" pitchFamily="2" charset="-78"/>
              </a:rPr>
            </a:br>
            <a:r>
              <a:rPr lang="ar-SA" dirty="0">
                <a:latin typeface="Sakkal Majalla" panose="02000000000000000000" pitchFamily="2" charset="-78"/>
                <a:cs typeface="Sakkal Majalla" panose="02000000000000000000" pitchFamily="2" charset="-78"/>
              </a:rPr>
              <a:t>اشترت سلمى المقص </a:t>
            </a:r>
            <a:r>
              <a:rPr lang="ar-SA" dirty="0" smtClean="0">
                <a:latin typeface="Sakkal Majalla" panose="02000000000000000000" pitchFamily="2" charset="-78"/>
                <a:cs typeface="Sakkal Majalla" panose="02000000000000000000" pitchFamily="2" charset="-78"/>
              </a:rPr>
              <a:t>والصابون،</a:t>
            </a:r>
            <a:r>
              <a:rPr lang="en-US" dirty="0" smtClean="0">
                <a:latin typeface="Sakkal Majalla" panose="02000000000000000000" pitchFamily="2" charset="-78"/>
                <a:cs typeface="Sakkal Majalla" panose="02000000000000000000" pitchFamily="2" charset="-78"/>
              </a:rPr>
              <a:t/>
            </a:r>
            <a:br>
              <a:rPr lang="en-US" dirty="0" smtClean="0">
                <a:latin typeface="Sakkal Majalla" panose="02000000000000000000" pitchFamily="2" charset="-78"/>
                <a:cs typeface="Sakkal Majalla" panose="02000000000000000000" pitchFamily="2" charset="-78"/>
              </a:rPr>
            </a:br>
            <a:r>
              <a:rPr lang="ar-SA" dirty="0" smtClean="0">
                <a:latin typeface="Sakkal Majalla" panose="02000000000000000000" pitchFamily="2" charset="-78"/>
                <a:cs typeface="Sakkal Majalla" panose="02000000000000000000" pitchFamily="2" charset="-78"/>
              </a:rPr>
              <a:t>بقي </a:t>
            </a:r>
            <a:r>
              <a:rPr lang="ar-SA" dirty="0">
                <a:latin typeface="Sakkal Majalla" panose="02000000000000000000" pitchFamily="2" charset="-78"/>
                <a:cs typeface="Sakkal Majalla" panose="02000000000000000000" pitchFamily="2" charset="-78"/>
              </a:rPr>
              <a:t>معها 5 </a:t>
            </a:r>
            <a:r>
              <a:rPr lang="ar-SA" dirty="0" err="1" smtClean="0">
                <a:latin typeface="Sakkal Majalla" panose="02000000000000000000" pitchFamily="2" charset="-78"/>
                <a:cs typeface="Sakkal Majalla" panose="02000000000000000000" pitchFamily="2" charset="-78"/>
              </a:rPr>
              <a:t>شواقل</a:t>
            </a:r>
            <a:r>
              <a:rPr lang="en-US" dirty="0" smtClean="0">
                <a:latin typeface="Sakkal Majalla" panose="02000000000000000000" pitchFamily="2" charset="-78"/>
                <a:cs typeface="Sakkal Majalla" panose="02000000000000000000" pitchFamily="2" charset="-78"/>
              </a:rPr>
              <a:t> </a:t>
            </a:r>
            <a:r>
              <a:rPr lang="ar-SA" dirty="0" smtClean="0">
                <a:latin typeface="Sakkal Majalla" panose="02000000000000000000" pitchFamily="2" charset="-78"/>
                <a:cs typeface="Sakkal Majalla" panose="02000000000000000000" pitchFamily="2" charset="-78"/>
              </a:rPr>
              <a:t>من </a:t>
            </a:r>
            <a:r>
              <a:rPr lang="ar-SA" dirty="0">
                <a:latin typeface="Sakkal Majalla" panose="02000000000000000000" pitchFamily="2" charset="-78"/>
                <a:cs typeface="Sakkal Majalla" panose="02000000000000000000" pitchFamily="2" charset="-78"/>
              </a:rPr>
              <a:t>ال </a:t>
            </a:r>
            <a:r>
              <a:rPr lang="ar-SA" dirty="0" smtClean="0">
                <a:latin typeface="Sakkal Majalla" panose="02000000000000000000" pitchFamily="2" charset="-78"/>
                <a:cs typeface="Sakkal Majalla" panose="02000000000000000000" pitchFamily="2" charset="-78"/>
              </a:rPr>
              <a:t>50.</a:t>
            </a:r>
            <a:endParaRPr lang="en-US" dirty="0" smtClean="0">
              <a:latin typeface="Sakkal Majalla" panose="02000000000000000000" pitchFamily="2" charset="-78"/>
              <a:cs typeface="Sakkal Majalla" panose="02000000000000000000" pitchFamily="2" charset="-78"/>
            </a:endParaRPr>
          </a:p>
          <a:p>
            <a:pPr algn="r" rtl="1"/>
            <a:r>
              <a:rPr lang="ar-SA" dirty="0" smtClean="0">
                <a:latin typeface="Sakkal Majalla" panose="02000000000000000000" pitchFamily="2" charset="-78"/>
                <a:cs typeface="Sakkal Majalla" panose="02000000000000000000" pitchFamily="2" charset="-78"/>
              </a:rPr>
              <a:t>لذلك</a:t>
            </a:r>
            <a:r>
              <a:rPr lang="ar-SA" dirty="0">
                <a:latin typeface="Sakkal Majalla" panose="02000000000000000000" pitchFamily="2" charset="-78"/>
                <a:cs typeface="Sakkal Majalla" panose="02000000000000000000" pitchFamily="2" charset="-78"/>
              </a:rPr>
              <a:t>:</a:t>
            </a:r>
            <a:endParaRPr lang="en-US" dirty="0"/>
          </a:p>
        </p:txBody>
      </p:sp>
    </p:spTree>
    <p:extLst>
      <p:ext uri="{BB962C8B-B14F-4D97-AF65-F5344CB8AC3E}">
        <p14:creationId xmlns:p14="http://schemas.microsoft.com/office/powerpoint/2010/main" val="39567480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smtClean="0">
                <a:latin typeface="Sakkal Majalla" panose="02000000000000000000" pitchFamily="2" charset="-78"/>
                <a:cs typeface="Sakkal Majalla" panose="02000000000000000000" pitchFamily="2" charset="-78"/>
              </a:rPr>
              <a:t>مثال لمسألة كلاميّة 5</a:t>
            </a:r>
            <a:endParaRPr lang="en-US" dirty="0">
              <a:latin typeface="Sakkal Majalla" panose="02000000000000000000" pitchFamily="2" charset="-78"/>
              <a:cs typeface="Sakkal Majalla" panose="02000000000000000000" pitchFamily="2" charset="-78"/>
            </a:endParaRPr>
          </a:p>
        </p:txBody>
      </p:sp>
      <p:sp>
        <p:nvSpPr>
          <p:cNvPr id="3" name="Content Placeholder 2"/>
          <p:cNvSpPr>
            <a:spLocks noGrp="1"/>
          </p:cNvSpPr>
          <p:nvPr>
            <p:ph idx="1"/>
          </p:nvPr>
        </p:nvSpPr>
        <p:spPr/>
        <p:txBody>
          <a:bodyPr/>
          <a:lstStyle/>
          <a:p>
            <a:pPr marL="0" indent="0" algn="r" rtl="1">
              <a:buNone/>
            </a:pPr>
            <a:r>
              <a:rPr lang="ar-SA" dirty="0" smtClean="0">
                <a:latin typeface="Sakkal Majalla" panose="02000000000000000000" pitchFamily="2" charset="-78"/>
                <a:cs typeface="Sakkal Majalla" panose="02000000000000000000" pitchFamily="2" charset="-78"/>
              </a:rPr>
              <a:t>انظر بتمعّن الى المسألة التالية، والى الحل في الصفحة التالية:</a:t>
            </a:r>
            <a:endParaRPr lang="en-US" dirty="0">
              <a:latin typeface="Sakkal Majalla" panose="02000000000000000000" pitchFamily="2" charset="-78"/>
              <a:cs typeface="Sakkal Majalla" panose="02000000000000000000" pitchFamily="2" charset="-78"/>
            </a:endParaRPr>
          </a:p>
        </p:txBody>
      </p:sp>
      <p:pic>
        <p:nvPicPr>
          <p:cNvPr id="6" name="Picture 5"/>
          <p:cNvPicPr>
            <a:picLocks noChangeAspect="1"/>
          </p:cNvPicPr>
          <p:nvPr/>
        </p:nvPicPr>
        <p:blipFill>
          <a:blip r:embed="rId2"/>
          <a:stretch>
            <a:fillRect/>
          </a:stretch>
        </p:blipFill>
        <p:spPr>
          <a:xfrm>
            <a:off x="561975" y="2764056"/>
            <a:ext cx="11068050" cy="3095625"/>
          </a:xfrm>
          <a:prstGeom prst="rect">
            <a:avLst/>
          </a:prstGeom>
        </p:spPr>
      </p:pic>
    </p:spTree>
    <p:extLst>
      <p:ext uri="{BB962C8B-B14F-4D97-AF65-F5344CB8AC3E}">
        <p14:creationId xmlns:p14="http://schemas.microsoft.com/office/powerpoint/2010/main" val="39394124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smtClean="0">
                <a:latin typeface="Sakkal Majalla" panose="02000000000000000000" pitchFamily="2" charset="-78"/>
                <a:cs typeface="Sakkal Majalla" panose="02000000000000000000" pitchFamily="2" charset="-78"/>
              </a:rPr>
              <a:t>حلّ لمسألة </a:t>
            </a:r>
            <a:r>
              <a:rPr lang="ar-SA" smtClean="0">
                <a:latin typeface="Sakkal Majalla" panose="02000000000000000000" pitchFamily="2" charset="-78"/>
                <a:cs typeface="Sakkal Majalla" panose="02000000000000000000" pitchFamily="2" charset="-78"/>
              </a:rPr>
              <a:t>كلاميّة 5</a:t>
            </a:r>
            <a:endParaRPr lang="en-US" dirty="0">
              <a:latin typeface="Sakkal Majalla" panose="02000000000000000000" pitchFamily="2" charset="-78"/>
              <a:cs typeface="Sakkal Majalla" panose="02000000000000000000" pitchFamily="2" charset="-78"/>
            </a:endParaRPr>
          </a:p>
        </p:txBody>
      </p:sp>
      <p:sp>
        <p:nvSpPr>
          <p:cNvPr id="3" name="Content Placeholder 2"/>
          <p:cNvSpPr>
            <a:spLocks noGrp="1"/>
          </p:cNvSpPr>
          <p:nvPr>
            <p:ph idx="1"/>
          </p:nvPr>
        </p:nvSpPr>
        <p:spPr>
          <a:xfrm>
            <a:off x="838200" y="1485106"/>
            <a:ext cx="10515600" cy="5372894"/>
          </a:xfrm>
        </p:spPr>
        <p:txBody>
          <a:bodyPr>
            <a:normAutofit/>
          </a:bodyPr>
          <a:lstStyle/>
          <a:p>
            <a:pPr marL="0" indent="0" algn="r" rtl="1">
              <a:buNone/>
            </a:pPr>
            <a:r>
              <a:rPr lang="ar-SA" sz="2000" dirty="0" smtClean="0">
                <a:latin typeface="Sakkal Majalla" panose="02000000000000000000" pitchFamily="2" charset="-78"/>
                <a:cs typeface="Sakkal Majalla" panose="02000000000000000000" pitchFamily="2" charset="-78"/>
              </a:rPr>
              <a:t>لبداية الحلّ، يجب النظر الى المسألة، ما المطلوب منها، والقيام بترتيب المعطيات.</a:t>
            </a:r>
          </a:p>
          <a:p>
            <a:pPr algn="r" rtl="1">
              <a:buFontTx/>
              <a:buChar char="-"/>
            </a:pPr>
            <a:r>
              <a:rPr lang="ar-SA" sz="2000" dirty="0" smtClean="0">
                <a:latin typeface="Sakkal Majalla" panose="02000000000000000000" pitchFamily="2" charset="-78"/>
                <a:cs typeface="Sakkal Majalla" panose="02000000000000000000" pitchFamily="2" charset="-78"/>
              </a:rPr>
              <a:t>بداية الحلّ هي بترتيب المعطيات، وربطها ببعض. في نظرة سريعة نميّز ان سرعة السيارة مرتبط بسرعة الحافلة. لذلك، فنرمز لسرعة الحافلة ب </a:t>
            </a:r>
            <a:r>
              <a:rPr lang="en-US" sz="2000" dirty="0" smtClean="0">
                <a:latin typeface="Sakkal Majalla" panose="02000000000000000000" pitchFamily="2" charset="-78"/>
                <a:cs typeface="Sakkal Majalla" panose="02000000000000000000" pitchFamily="2" charset="-78"/>
              </a:rPr>
              <a:t>x</a:t>
            </a:r>
            <a:r>
              <a:rPr lang="ar-SA" sz="2000" dirty="0" smtClean="0">
                <a:latin typeface="Sakkal Majalla" panose="02000000000000000000" pitchFamily="2" charset="-78"/>
                <a:cs typeface="Sakkal Majalla" panose="02000000000000000000" pitchFamily="2" charset="-78"/>
              </a:rPr>
              <a:t>.</a:t>
            </a:r>
          </a:p>
          <a:p>
            <a:pPr algn="r" rtl="1">
              <a:buFontTx/>
              <a:buChar char="-"/>
            </a:pPr>
            <a:r>
              <a:rPr lang="ar-SA" sz="2000" dirty="0" smtClean="0">
                <a:latin typeface="Sakkal Majalla" panose="02000000000000000000" pitchFamily="2" charset="-78"/>
                <a:cs typeface="Sakkal Majalla" panose="02000000000000000000" pitchFamily="2" charset="-78"/>
              </a:rPr>
              <a:t>لإيجاد الحل، نقوم ببناء الجدول التالي:		</a:t>
            </a:r>
            <a:endParaRPr lang="en-US" sz="2000" dirty="0">
              <a:latin typeface="Sakkal Majalla" panose="02000000000000000000" pitchFamily="2" charset="-78"/>
              <a:cs typeface="Sakkal Majalla" panose="02000000000000000000" pitchFamily="2" charset="-78"/>
            </a:endParaRPr>
          </a:p>
        </p:txBody>
      </p:sp>
      <mc:AlternateContent xmlns:mc="http://schemas.openxmlformats.org/markup-compatibility/2006" xmlns:a14="http://schemas.microsoft.com/office/drawing/2010/main">
        <mc:Choice Requires="a14">
          <p:graphicFrame>
            <p:nvGraphicFramePr>
              <p:cNvPr id="4" name="Table 3"/>
              <p:cNvGraphicFramePr>
                <a:graphicFrameLocks noGrp="1"/>
              </p:cNvGraphicFramePr>
              <p:nvPr>
                <p:extLst>
                  <p:ext uri="{D42A27DB-BD31-4B8C-83A1-F6EECF244321}">
                    <p14:modId xmlns:p14="http://schemas.microsoft.com/office/powerpoint/2010/main" val="408409294"/>
                  </p:ext>
                </p:extLst>
              </p:nvPr>
            </p:nvGraphicFramePr>
            <p:xfrm>
              <a:off x="2695904" y="2368129"/>
              <a:ext cx="5344514" cy="1097280"/>
            </p:xfrm>
            <a:graphic>
              <a:graphicData uri="http://schemas.openxmlformats.org/drawingml/2006/table">
                <a:tbl>
                  <a:tblPr firstRow="1" bandRow="1">
                    <a:tableStyleId>{2D5ABB26-0587-4C30-8999-92F81FD0307C}</a:tableStyleId>
                  </a:tblPr>
                  <a:tblGrid>
                    <a:gridCol w="1765737">
                      <a:extLst>
                        <a:ext uri="{9D8B030D-6E8A-4147-A177-3AD203B41FA5}">
                          <a16:colId xmlns:a16="http://schemas.microsoft.com/office/drawing/2014/main" val="1235877021"/>
                        </a:ext>
                      </a:extLst>
                    </a:gridCol>
                    <a:gridCol w="1292773">
                      <a:extLst>
                        <a:ext uri="{9D8B030D-6E8A-4147-A177-3AD203B41FA5}">
                          <a16:colId xmlns:a16="http://schemas.microsoft.com/office/drawing/2014/main" val="2011172249"/>
                        </a:ext>
                      </a:extLst>
                    </a:gridCol>
                    <a:gridCol w="1135117">
                      <a:extLst>
                        <a:ext uri="{9D8B030D-6E8A-4147-A177-3AD203B41FA5}">
                          <a16:colId xmlns:a16="http://schemas.microsoft.com/office/drawing/2014/main" val="3479917351"/>
                        </a:ext>
                      </a:extLst>
                    </a:gridCol>
                    <a:gridCol w="1150887">
                      <a:extLst>
                        <a:ext uri="{9D8B030D-6E8A-4147-A177-3AD203B41FA5}">
                          <a16:colId xmlns:a16="http://schemas.microsoft.com/office/drawing/2014/main" val="2421326015"/>
                        </a:ext>
                      </a:extLst>
                    </a:gridCol>
                  </a:tblGrid>
                  <a:tr h="22638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SA" dirty="0" smtClean="0">
                              <a:latin typeface="Sakkal Majalla" panose="02000000000000000000" pitchFamily="2" charset="-78"/>
                              <a:cs typeface="Sakkal Majalla" panose="02000000000000000000" pitchFamily="2" charset="-78"/>
                            </a:rPr>
                            <a:t>المسافة في 4</a:t>
                          </a:r>
                          <a:r>
                            <a:rPr lang="ar-SA" baseline="0" dirty="0" smtClean="0">
                              <a:latin typeface="Sakkal Majalla" panose="02000000000000000000" pitchFamily="2" charset="-78"/>
                              <a:cs typeface="Sakkal Majalla" panose="02000000000000000000" pitchFamily="2" charset="-78"/>
                            </a:rPr>
                            <a:t> ساعات</a:t>
                          </a:r>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SA" baseline="0" dirty="0" smtClean="0">
                              <a:latin typeface="Sakkal Majalla" panose="02000000000000000000" pitchFamily="2" charset="-78"/>
                              <a:cs typeface="Sakkal Majalla" panose="02000000000000000000" pitchFamily="2" charset="-78"/>
                            </a:rPr>
                            <a:t>المسافة في ساعة</a:t>
                          </a:r>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SA" dirty="0" smtClean="0">
                              <a:latin typeface="Sakkal Majalla" panose="02000000000000000000" pitchFamily="2" charset="-78"/>
                              <a:cs typeface="Sakkal Majalla" panose="02000000000000000000" pitchFamily="2" charset="-78"/>
                            </a:rPr>
                            <a:t>السرعة</a:t>
                          </a:r>
                          <a:r>
                            <a:rPr lang="ar-SA" baseline="0" dirty="0" smtClean="0">
                              <a:latin typeface="Sakkal Majalla" panose="02000000000000000000" pitchFamily="2" charset="-78"/>
                              <a:cs typeface="Sakkal Majalla" panose="02000000000000000000" pitchFamily="2" charset="-78"/>
                            </a:rPr>
                            <a:t> الأولية</a:t>
                          </a:r>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58907963"/>
                      </a:ext>
                    </a:extLst>
                  </a:tr>
                  <a:tr h="346251">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b="0" dirty="0" smtClean="0">
                              <a:cs typeface="Sakkal Majalla" panose="02000000000000000000" pitchFamily="2" charset="-78"/>
                            </a:rPr>
                            <a:t>4(</a:t>
                          </a:r>
                          <a14:m>
                            <m:oMath xmlns:m="http://schemas.openxmlformats.org/officeDocument/2006/math">
                              <m:r>
                                <a:rPr lang="en-US" b="0" i="1" smtClean="0">
                                  <a:latin typeface="Cambria Math" panose="02040503050406030204" pitchFamily="18" charset="0"/>
                                  <a:cs typeface="Sakkal Majalla" panose="02000000000000000000" pitchFamily="2" charset="-78"/>
                                </a:rPr>
                                <m:t>𝑥</m:t>
                              </m:r>
                              <m:r>
                                <a:rPr lang="en-US" b="0" i="0" smtClean="0">
                                  <a:latin typeface="Cambria Math" panose="02040503050406030204" pitchFamily="18" charset="0"/>
                                  <a:cs typeface="Sakkal Majalla" panose="02000000000000000000" pitchFamily="2" charset="-78"/>
                                </a:rPr>
                                <m:t>+</m:t>
                              </m:r>
                              <m:r>
                                <a:rPr lang="en-US" b="0" i="0" smtClean="0">
                                  <a:latin typeface="Cambria Math" panose="02040503050406030204" pitchFamily="18" charset="0"/>
                                  <a:cs typeface="Sakkal Majalla" panose="02000000000000000000" pitchFamily="2" charset="-78"/>
                                </a:rPr>
                                <m:t>15</m:t>
                              </m:r>
                              <m:r>
                                <a:rPr lang="en-US" b="0" i="0" smtClean="0">
                                  <a:latin typeface="Cambria Math" panose="02040503050406030204" pitchFamily="18" charset="0"/>
                                  <a:cs typeface="Sakkal Majalla" panose="02000000000000000000" pitchFamily="2" charset="-78"/>
                                </a:rPr>
                                <m:t>)</m:t>
                              </m:r>
                            </m:oMath>
                          </a14:m>
                          <a:endParaRPr lang="en-US" b="0" dirty="0" smtClean="0">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left"/>
                              </m:oMathParaPr>
                              <m:oMath xmlns:m="http://schemas.openxmlformats.org/officeDocument/2006/math">
                                <m:r>
                                  <a:rPr lang="en-US" b="0" i="1" smtClean="0">
                                    <a:latin typeface="Cambria Math" panose="02040503050406030204" pitchFamily="18" charset="0"/>
                                    <a:cs typeface="Sakkal Majalla" panose="02000000000000000000" pitchFamily="2" charset="-78"/>
                                  </a:rPr>
                                  <m:t>𝑥</m:t>
                                </m:r>
                                <m:r>
                                  <a:rPr lang="en-US" b="0" i="0" smtClean="0">
                                    <a:latin typeface="Cambria Math" panose="02040503050406030204" pitchFamily="18" charset="0"/>
                                    <a:cs typeface="Sakkal Majalla" panose="02000000000000000000" pitchFamily="2" charset="-78"/>
                                  </a:rPr>
                                  <m:t>+</m:t>
                                </m:r>
                                <m:r>
                                  <a:rPr lang="en-US" b="0" i="0" smtClean="0">
                                    <a:latin typeface="Cambria Math" panose="02040503050406030204" pitchFamily="18" charset="0"/>
                                    <a:cs typeface="Sakkal Majalla" panose="02000000000000000000" pitchFamily="2" charset="-78"/>
                                  </a:rPr>
                                  <m:t>15</m:t>
                                </m:r>
                              </m:oMath>
                            </m:oMathPara>
                          </a14:m>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left"/>
                              </m:oMathParaPr>
                              <m:oMath xmlns:m="http://schemas.openxmlformats.org/officeDocument/2006/math">
                                <m:r>
                                  <a:rPr lang="en-US" b="0" i="1" smtClean="0">
                                    <a:latin typeface="Cambria Math" panose="02040503050406030204" pitchFamily="18" charset="0"/>
                                    <a:cs typeface="Sakkal Majalla" panose="02000000000000000000" pitchFamily="2" charset="-78"/>
                                  </a:rPr>
                                  <m:t>𝑥</m:t>
                                </m:r>
                                <m:r>
                                  <a:rPr lang="en-US" b="0" i="0" smtClean="0">
                                    <a:latin typeface="Cambria Math" panose="02040503050406030204" pitchFamily="18" charset="0"/>
                                    <a:cs typeface="Sakkal Majalla" panose="02000000000000000000" pitchFamily="2" charset="-78"/>
                                  </a:rPr>
                                  <m:t>+</m:t>
                                </m:r>
                                <m:r>
                                  <a:rPr lang="en-US" b="0" i="0" smtClean="0">
                                    <a:latin typeface="Cambria Math" panose="02040503050406030204" pitchFamily="18" charset="0"/>
                                    <a:cs typeface="Sakkal Majalla" panose="02000000000000000000" pitchFamily="2" charset="-78"/>
                                  </a:rPr>
                                  <m:t>15</m:t>
                                </m:r>
                              </m:oMath>
                            </m:oMathPara>
                          </a14:m>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ar-SA" dirty="0" smtClean="0">
                              <a:latin typeface="Sakkal Majalla" panose="02000000000000000000" pitchFamily="2" charset="-78"/>
                              <a:cs typeface="Sakkal Majalla" panose="02000000000000000000" pitchFamily="2" charset="-78"/>
                            </a:rPr>
                            <a:t>سيارة</a:t>
                          </a:r>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33927354"/>
                      </a:ext>
                    </a:extLst>
                  </a:tr>
                  <a:tr h="346251">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cs typeface="Sakkal Majalla" panose="02000000000000000000" pitchFamily="2" charset="-78"/>
                                  </a:rPr>
                                  <m:t>4</m:t>
                                </m:r>
                                <m:r>
                                  <a:rPr lang="en-US" b="0" i="1" smtClean="0">
                                    <a:latin typeface="Cambria Math" panose="02040503050406030204" pitchFamily="18" charset="0"/>
                                    <a:cs typeface="Sakkal Majalla" panose="02000000000000000000" pitchFamily="2" charset="-78"/>
                                  </a:rPr>
                                  <m:t>𝑥</m:t>
                                </m:r>
                              </m:oMath>
                            </m:oMathPara>
                          </a14:m>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cs typeface="Sakkal Majalla" panose="02000000000000000000" pitchFamily="2" charset="-78"/>
                                  </a:rPr>
                                  <m:t>𝑥</m:t>
                                </m:r>
                              </m:oMath>
                            </m:oMathPara>
                          </a14:m>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cs typeface="Sakkal Majalla" panose="02000000000000000000" pitchFamily="2" charset="-78"/>
                                  </a:rPr>
                                  <m:t>𝑥</m:t>
                                </m:r>
                              </m:oMath>
                            </m:oMathPara>
                          </a14:m>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ar-SA" dirty="0" smtClean="0">
                              <a:latin typeface="Sakkal Majalla" panose="02000000000000000000" pitchFamily="2" charset="-78"/>
                              <a:cs typeface="Sakkal Majalla" panose="02000000000000000000" pitchFamily="2" charset="-78"/>
                            </a:rPr>
                            <a:t>حافلة</a:t>
                          </a:r>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59310504"/>
                      </a:ext>
                    </a:extLst>
                  </a:tr>
                </a:tbl>
              </a:graphicData>
            </a:graphic>
          </p:graphicFrame>
        </mc:Choice>
        <mc:Fallback xmlns="">
          <p:graphicFrame>
            <p:nvGraphicFramePr>
              <p:cNvPr id="4" name="Table 3"/>
              <p:cNvGraphicFramePr>
                <a:graphicFrameLocks noGrp="1"/>
              </p:cNvGraphicFramePr>
              <p:nvPr>
                <p:extLst>
                  <p:ext uri="{D42A27DB-BD31-4B8C-83A1-F6EECF244321}">
                    <p14:modId xmlns:p14="http://schemas.microsoft.com/office/powerpoint/2010/main" val="408409294"/>
                  </p:ext>
                </p:extLst>
              </p:nvPr>
            </p:nvGraphicFramePr>
            <p:xfrm>
              <a:off x="2695904" y="2368129"/>
              <a:ext cx="5344514" cy="1097280"/>
            </p:xfrm>
            <a:graphic>
              <a:graphicData uri="http://schemas.openxmlformats.org/drawingml/2006/table">
                <a:tbl>
                  <a:tblPr firstRow="1" bandRow="1">
                    <a:tableStyleId>{2D5ABB26-0587-4C30-8999-92F81FD0307C}</a:tableStyleId>
                  </a:tblPr>
                  <a:tblGrid>
                    <a:gridCol w="1765737">
                      <a:extLst>
                        <a:ext uri="{9D8B030D-6E8A-4147-A177-3AD203B41FA5}">
                          <a16:colId xmlns:a16="http://schemas.microsoft.com/office/drawing/2014/main" val="1235877021"/>
                        </a:ext>
                      </a:extLst>
                    </a:gridCol>
                    <a:gridCol w="1292773">
                      <a:extLst>
                        <a:ext uri="{9D8B030D-6E8A-4147-A177-3AD203B41FA5}">
                          <a16:colId xmlns:a16="http://schemas.microsoft.com/office/drawing/2014/main" val="2011172249"/>
                        </a:ext>
                      </a:extLst>
                    </a:gridCol>
                    <a:gridCol w="1135117">
                      <a:extLst>
                        <a:ext uri="{9D8B030D-6E8A-4147-A177-3AD203B41FA5}">
                          <a16:colId xmlns:a16="http://schemas.microsoft.com/office/drawing/2014/main" val="3479917351"/>
                        </a:ext>
                      </a:extLst>
                    </a:gridCol>
                    <a:gridCol w="1150887">
                      <a:extLst>
                        <a:ext uri="{9D8B030D-6E8A-4147-A177-3AD203B41FA5}">
                          <a16:colId xmlns:a16="http://schemas.microsoft.com/office/drawing/2014/main" val="2421326015"/>
                        </a:ext>
                      </a:extLst>
                    </a:gridCol>
                  </a:tblGrid>
                  <a:tr h="36576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SA" dirty="0" smtClean="0">
                              <a:latin typeface="Sakkal Majalla" panose="02000000000000000000" pitchFamily="2" charset="-78"/>
                              <a:cs typeface="Sakkal Majalla" panose="02000000000000000000" pitchFamily="2" charset="-78"/>
                            </a:rPr>
                            <a:t>المسافة في 4</a:t>
                          </a:r>
                          <a:r>
                            <a:rPr lang="ar-SA" baseline="0" dirty="0" smtClean="0">
                              <a:latin typeface="Sakkal Majalla" panose="02000000000000000000" pitchFamily="2" charset="-78"/>
                              <a:cs typeface="Sakkal Majalla" panose="02000000000000000000" pitchFamily="2" charset="-78"/>
                            </a:rPr>
                            <a:t> ساعات</a:t>
                          </a:r>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SA" baseline="0" dirty="0" smtClean="0">
                              <a:latin typeface="Sakkal Majalla" panose="02000000000000000000" pitchFamily="2" charset="-78"/>
                              <a:cs typeface="Sakkal Majalla" panose="02000000000000000000" pitchFamily="2" charset="-78"/>
                            </a:rPr>
                            <a:t>المسافة في ساعة</a:t>
                          </a:r>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SA" dirty="0" smtClean="0">
                              <a:latin typeface="Sakkal Majalla" panose="02000000000000000000" pitchFamily="2" charset="-78"/>
                              <a:cs typeface="Sakkal Majalla" panose="02000000000000000000" pitchFamily="2" charset="-78"/>
                            </a:rPr>
                            <a:t>السرعة</a:t>
                          </a:r>
                          <a:r>
                            <a:rPr lang="ar-SA" baseline="0" dirty="0" smtClean="0">
                              <a:latin typeface="Sakkal Majalla" panose="02000000000000000000" pitchFamily="2" charset="-78"/>
                              <a:cs typeface="Sakkal Majalla" panose="02000000000000000000" pitchFamily="2" charset="-78"/>
                            </a:rPr>
                            <a:t> الأولية</a:t>
                          </a:r>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58907963"/>
                      </a:ext>
                    </a:extLst>
                  </a:tr>
                  <a:tr h="365760">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2"/>
                          <a:stretch>
                            <a:fillRect l="-345" t="-108197" r="-203448" b="-121311"/>
                          </a:stretch>
                        </a:blip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2"/>
                          <a:stretch>
                            <a:fillRect l="-137264" t="-108197" r="-178302" b="-121311"/>
                          </a:stretch>
                        </a:blip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2"/>
                          <a:stretch>
                            <a:fillRect l="-270430" t="-108197" r="-103226" b="-121311"/>
                          </a:stretch>
                        </a:blipFill>
                      </a:tcPr>
                    </a:tc>
                    <a:tc>
                      <a:txBody>
                        <a:bodyPr/>
                        <a:lstStyle/>
                        <a:p>
                          <a:pPr algn="ctr" rtl="1"/>
                          <a:r>
                            <a:rPr lang="ar-SA" dirty="0" smtClean="0">
                              <a:latin typeface="Sakkal Majalla" panose="02000000000000000000" pitchFamily="2" charset="-78"/>
                              <a:cs typeface="Sakkal Majalla" panose="02000000000000000000" pitchFamily="2" charset="-78"/>
                            </a:rPr>
                            <a:t>سيارة</a:t>
                          </a:r>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33927354"/>
                      </a:ext>
                    </a:extLst>
                  </a:tr>
                  <a:tr h="365760">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2"/>
                          <a:stretch>
                            <a:fillRect l="-345" t="-211667" r="-203448" b="-23333"/>
                          </a:stretch>
                        </a:blip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2"/>
                          <a:stretch>
                            <a:fillRect l="-137264" t="-211667" r="-178302" b="-23333"/>
                          </a:stretch>
                        </a:blip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2"/>
                          <a:stretch>
                            <a:fillRect l="-270430" t="-211667" r="-103226" b="-23333"/>
                          </a:stretch>
                        </a:blipFill>
                      </a:tcPr>
                    </a:tc>
                    <a:tc>
                      <a:txBody>
                        <a:bodyPr/>
                        <a:lstStyle/>
                        <a:p>
                          <a:pPr algn="ctr" rtl="1"/>
                          <a:r>
                            <a:rPr lang="ar-SA" dirty="0" smtClean="0">
                              <a:latin typeface="Sakkal Majalla" panose="02000000000000000000" pitchFamily="2" charset="-78"/>
                              <a:cs typeface="Sakkal Majalla" panose="02000000000000000000" pitchFamily="2" charset="-78"/>
                            </a:rPr>
                            <a:t>حافلة</a:t>
                          </a:r>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59310504"/>
                      </a:ext>
                    </a:extLst>
                  </a:tr>
                </a:tbl>
              </a:graphicData>
            </a:graphic>
          </p:graphicFrame>
        </mc:Fallback>
      </mc:AlternateContent>
      <mc:AlternateContent xmlns:mc="http://schemas.openxmlformats.org/markup-compatibility/2006" xmlns:a14="http://schemas.microsoft.com/office/drawing/2010/main">
        <mc:Choice Requires="a14">
          <p:graphicFrame>
            <p:nvGraphicFramePr>
              <p:cNvPr id="6" name="Table 5"/>
              <p:cNvGraphicFramePr>
                <a:graphicFrameLocks noGrp="1"/>
              </p:cNvGraphicFramePr>
              <p:nvPr>
                <p:extLst>
                  <p:ext uri="{D42A27DB-BD31-4B8C-83A1-F6EECF244321}">
                    <p14:modId xmlns:p14="http://schemas.microsoft.com/office/powerpoint/2010/main" val="408071053"/>
                  </p:ext>
                </p:extLst>
              </p:nvPr>
            </p:nvGraphicFramePr>
            <p:xfrm>
              <a:off x="-148695" y="4410341"/>
              <a:ext cx="3170621" cy="1876910"/>
            </p:xfrm>
            <a:graphic>
              <a:graphicData uri="http://schemas.openxmlformats.org/drawingml/2006/table">
                <a:tbl>
                  <a:tblPr firstRow="1" bandRow="1">
                    <a:tableStyleId>{2D5ABB26-0587-4C30-8999-92F81FD0307C}</a:tableStyleId>
                  </a:tblPr>
                  <a:tblGrid>
                    <a:gridCol w="3170621">
                      <a:extLst>
                        <a:ext uri="{9D8B030D-6E8A-4147-A177-3AD203B41FA5}">
                          <a16:colId xmlns:a16="http://schemas.microsoft.com/office/drawing/2014/main" val="3903399494"/>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sz="1800" b="0" i="1" smtClean="0">
                                    <a:latin typeface="Cambria Math" panose="02040503050406030204" pitchFamily="18" charset="0"/>
                                    <a:cs typeface="Sakkal Majalla" panose="02000000000000000000" pitchFamily="2" charset="-78"/>
                                  </a:rPr>
                                  <m:t>4</m:t>
                                </m:r>
                                <m:d>
                                  <m:dPr>
                                    <m:ctrlPr>
                                      <a:rPr lang="en-US" sz="1800" b="0" i="1" smtClean="0">
                                        <a:latin typeface="Cambria Math" panose="02040503050406030204" pitchFamily="18" charset="0"/>
                                        <a:cs typeface="Sakkal Majalla" panose="02000000000000000000" pitchFamily="2" charset="-78"/>
                                      </a:rPr>
                                    </m:ctrlPr>
                                  </m:dPr>
                                  <m:e>
                                    <m:r>
                                      <a:rPr lang="en-US" sz="1800" b="0" i="1" smtClean="0">
                                        <a:latin typeface="Cambria Math" panose="02040503050406030204" pitchFamily="18" charset="0"/>
                                        <a:cs typeface="Sakkal Majalla" panose="02000000000000000000" pitchFamily="2" charset="-78"/>
                                      </a:rPr>
                                      <m:t>𝑥</m:t>
                                    </m:r>
                                    <m:r>
                                      <a:rPr lang="en-US" sz="1800" b="0" i="1" smtClean="0">
                                        <a:latin typeface="Cambria Math" panose="02040503050406030204" pitchFamily="18" charset="0"/>
                                        <a:cs typeface="Sakkal Majalla" panose="02000000000000000000" pitchFamily="2" charset="-78"/>
                                      </a:rPr>
                                      <m:t>+</m:t>
                                    </m:r>
                                    <m:r>
                                      <a:rPr lang="en-US" sz="1800" b="0" i="1" smtClean="0">
                                        <a:latin typeface="Cambria Math" panose="02040503050406030204" pitchFamily="18" charset="0"/>
                                        <a:cs typeface="Sakkal Majalla" panose="02000000000000000000" pitchFamily="2" charset="-78"/>
                                      </a:rPr>
                                      <m:t>15</m:t>
                                    </m:r>
                                  </m:e>
                                </m:d>
                                <m:r>
                                  <a:rPr lang="en-US" sz="1800" b="0" i="1" smtClean="0">
                                    <a:latin typeface="Cambria Math" panose="02040503050406030204" pitchFamily="18" charset="0"/>
                                    <a:cs typeface="Sakkal Majalla" panose="02000000000000000000" pitchFamily="2" charset="-78"/>
                                  </a:rPr>
                                  <m:t>+</m:t>
                                </m:r>
                                <m:r>
                                  <a:rPr lang="en-US" sz="1800" b="0" i="1" smtClean="0">
                                    <a:latin typeface="Cambria Math" panose="02040503050406030204" pitchFamily="18" charset="0"/>
                                    <a:cs typeface="Sakkal Majalla" panose="02000000000000000000" pitchFamily="2" charset="-78"/>
                                  </a:rPr>
                                  <m:t>4</m:t>
                                </m:r>
                                <m:r>
                                  <a:rPr lang="en-US" sz="1800" b="0" i="1" smtClean="0">
                                    <a:latin typeface="Cambria Math" panose="02040503050406030204" pitchFamily="18" charset="0"/>
                                    <a:cs typeface="Sakkal Majalla" panose="02000000000000000000" pitchFamily="2" charset="-78"/>
                                  </a:rPr>
                                  <m:t>𝑥</m:t>
                                </m:r>
                                <m:r>
                                  <a:rPr lang="en-US" sz="1800" b="0" i="1" smtClean="0">
                                    <a:latin typeface="Cambria Math" panose="02040503050406030204" pitchFamily="18" charset="0"/>
                                    <a:cs typeface="Sakkal Majalla" panose="02000000000000000000" pitchFamily="2" charset="-78"/>
                                  </a:rPr>
                                  <m:t>=</m:t>
                                </m:r>
                                <m:r>
                                  <a:rPr lang="en-US" sz="1800" b="0" i="1" smtClean="0">
                                    <a:latin typeface="Cambria Math" panose="02040503050406030204" pitchFamily="18" charset="0"/>
                                    <a:cs typeface="Sakkal Majalla" panose="02000000000000000000" pitchFamily="2" charset="-78"/>
                                  </a:rPr>
                                  <m:t>660</m:t>
                                </m:r>
                              </m:oMath>
                            </m:oMathPara>
                          </a14:m>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84514771"/>
                      </a:ext>
                    </a:extLst>
                  </a:tr>
                  <a:tr h="39355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sz="1800" b="0" i="1" smtClean="0">
                                    <a:latin typeface="Cambria Math" panose="02040503050406030204" pitchFamily="18" charset="0"/>
                                    <a:cs typeface="Sakkal Majalla" panose="02000000000000000000" pitchFamily="2" charset="-78"/>
                                  </a:rPr>
                                  <m:t>4</m:t>
                                </m:r>
                                <m:r>
                                  <a:rPr lang="en-US" sz="1800" b="0" i="1" smtClean="0">
                                    <a:latin typeface="Cambria Math" panose="02040503050406030204" pitchFamily="18" charset="0"/>
                                    <a:cs typeface="Sakkal Majalla" panose="02000000000000000000" pitchFamily="2" charset="-78"/>
                                  </a:rPr>
                                  <m:t>𝑥</m:t>
                                </m:r>
                                <m:r>
                                  <a:rPr lang="en-US" sz="1800" b="0" i="1" smtClean="0">
                                    <a:latin typeface="Cambria Math" panose="02040503050406030204" pitchFamily="18" charset="0"/>
                                    <a:cs typeface="Sakkal Majalla" panose="02000000000000000000" pitchFamily="2" charset="-78"/>
                                  </a:rPr>
                                  <m:t>+</m:t>
                                </m:r>
                                <m:r>
                                  <a:rPr lang="en-US" sz="1800" b="0" i="1" smtClean="0">
                                    <a:latin typeface="Cambria Math" panose="02040503050406030204" pitchFamily="18" charset="0"/>
                                    <a:cs typeface="Sakkal Majalla" panose="02000000000000000000" pitchFamily="2" charset="-78"/>
                                  </a:rPr>
                                  <m:t>60</m:t>
                                </m:r>
                                <m:r>
                                  <a:rPr lang="en-US" sz="1800" b="0" i="1" smtClean="0">
                                    <a:latin typeface="Cambria Math" panose="02040503050406030204" pitchFamily="18" charset="0"/>
                                    <a:cs typeface="Sakkal Majalla" panose="02000000000000000000" pitchFamily="2" charset="-78"/>
                                  </a:rPr>
                                  <m:t>+</m:t>
                                </m:r>
                                <m:r>
                                  <a:rPr lang="en-US" sz="1800" b="0" i="1" smtClean="0">
                                    <a:latin typeface="Cambria Math" panose="02040503050406030204" pitchFamily="18" charset="0"/>
                                    <a:cs typeface="Sakkal Majalla" panose="02000000000000000000" pitchFamily="2" charset="-78"/>
                                  </a:rPr>
                                  <m:t>4</m:t>
                                </m:r>
                                <m:r>
                                  <a:rPr lang="en-US" sz="1800" b="0" i="1" smtClean="0">
                                    <a:latin typeface="Cambria Math" panose="02040503050406030204" pitchFamily="18" charset="0"/>
                                    <a:cs typeface="Sakkal Majalla" panose="02000000000000000000" pitchFamily="2" charset="-78"/>
                                  </a:rPr>
                                  <m:t>𝑥</m:t>
                                </m:r>
                                <m:r>
                                  <a:rPr lang="en-US" sz="1800" b="0" i="1" smtClean="0">
                                    <a:latin typeface="Cambria Math" panose="02040503050406030204" pitchFamily="18" charset="0"/>
                                    <a:cs typeface="Sakkal Majalla" panose="02000000000000000000" pitchFamily="2" charset="-78"/>
                                  </a:rPr>
                                  <m:t>=</m:t>
                                </m:r>
                                <m:r>
                                  <a:rPr lang="en-US" sz="1800" b="0" i="1" smtClean="0">
                                    <a:latin typeface="Cambria Math" panose="02040503050406030204" pitchFamily="18" charset="0"/>
                                    <a:cs typeface="Sakkal Majalla" panose="02000000000000000000" pitchFamily="2" charset="-78"/>
                                  </a:rPr>
                                  <m:t>660</m:t>
                                </m:r>
                              </m:oMath>
                            </m:oMathPara>
                          </a14:m>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45846578"/>
                      </a:ext>
                    </a:extLst>
                  </a:tr>
                  <a:tr h="370840">
                    <a:tc>
                      <a:txBody>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8</m:t>
                                </m:r>
                                <m:r>
                                  <a:rPr lang="en-US" b="0" i="1" smtClean="0">
                                    <a:latin typeface="Cambria Math" panose="02040503050406030204" pitchFamily="18" charset="0"/>
                                  </a:rPr>
                                  <m:t>𝑥</m:t>
                                </m:r>
                                <m:r>
                                  <a:rPr lang="en-US" b="0" i="1" smtClean="0">
                                    <a:latin typeface="Cambria Math" panose="02040503050406030204" pitchFamily="18" charset="0"/>
                                  </a:rPr>
                                  <m:t>=</m:t>
                                </m:r>
                                <m:r>
                                  <a:rPr lang="en-US" b="0" i="1" smtClean="0">
                                    <a:latin typeface="Cambria Math" panose="02040503050406030204" pitchFamily="18" charset="0"/>
                                  </a:rPr>
                                  <m:t>660</m:t>
                                </m:r>
                                <m:r>
                                  <a:rPr lang="en-US" b="0" i="1" smtClean="0">
                                    <a:latin typeface="Cambria Math" panose="02040503050406030204" pitchFamily="18" charset="0"/>
                                  </a:rPr>
                                  <m:t>−</m:t>
                                </m:r>
                                <m:r>
                                  <a:rPr lang="en-US" b="0" i="1" smtClean="0">
                                    <a:latin typeface="Cambria Math" panose="02040503050406030204" pitchFamily="18" charset="0"/>
                                  </a:rPr>
                                  <m:t>60</m:t>
                                </m:r>
                              </m:oMath>
                            </m:oMathPara>
                          </a14:m>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0966789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8</m:t>
                                </m:r>
                                <m:r>
                                  <a:rPr lang="en-US" b="0" i="1" smtClean="0">
                                    <a:latin typeface="Cambria Math" panose="02040503050406030204" pitchFamily="18" charset="0"/>
                                  </a:rPr>
                                  <m:t>𝑥</m:t>
                                </m:r>
                                <m:r>
                                  <a:rPr lang="en-US" b="0" i="1" smtClean="0">
                                    <a:latin typeface="Cambria Math" panose="02040503050406030204" pitchFamily="18" charset="0"/>
                                  </a:rPr>
                                  <m:t>=</m:t>
                                </m:r>
                                <m:r>
                                  <a:rPr lang="en-US" b="0" i="1" smtClean="0">
                                    <a:latin typeface="Cambria Math" panose="02040503050406030204" pitchFamily="18" charset="0"/>
                                  </a:rPr>
                                  <m:t>600</m:t>
                                </m:r>
                              </m:oMath>
                            </m:oMathPara>
                          </a14:m>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1527285"/>
                      </a:ext>
                    </a:extLst>
                  </a:tr>
                  <a:tr h="370840">
                    <a:tc>
                      <a:txBody>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𝑥</m:t>
                                </m:r>
                                <m:r>
                                  <a:rPr lang="en-US" b="0" i="1" smtClean="0">
                                    <a:latin typeface="Cambria Math" panose="02040503050406030204" pitchFamily="18" charset="0"/>
                                  </a:rPr>
                                  <m:t>=</m:t>
                                </m:r>
                                <m:r>
                                  <a:rPr lang="en-US" b="0" i="1" smtClean="0">
                                    <a:latin typeface="Cambria Math" panose="02040503050406030204" pitchFamily="18" charset="0"/>
                                  </a:rPr>
                                  <m:t>75</m:t>
                                </m:r>
                              </m:oMath>
                            </m:oMathPara>
                          </a14:m>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32886057"/>
                      </a:ext>
                    </a:extLst>
                  </a:tr>
                </a:tbl>
              </a:graphicData>
            </a:graphic>
          </p:graphicFrame>
        </mc:Choice>
        <mc:Fallback xmlns="">
          <p:graphicFrame>
            <p:nvGraphicFramePr>
              <p:cNvPr id="6" name="Table 5"/>
              <p:cNvGraphicFramePr>
                <a:graphicFrameLocks noGrp="1"/>
              </p:cNvGraphicFramePr>
              <p:nvPr>
                <p:extLst>
                  <p:ext uri="{D42A27DB-BD31-4B8C-83A1-F6EECF244321}">
                    <p14:modId xmlns:p14="http://schemas.microsoft.com/office/powerpoint/2010/main" val="408071053"/>
                  </p:ext>
                </p:extLst>
              </p:nvPr>
            </p:nvGraphicFramePr>
            <p:xfrm>
              <a:off x="-148695" y="4410341"/>
              <a:ext cx="3170621" cy="1876910"/>
            </p:xfrm>
            <a:graphic>
              <a:graphicData uri="http://schemas.openxmlformats.org/drawingml/2006/table">
                <a:tbl>
                  <a:tblPr firstRow="1" bandRow="1">
                    <a:tableStyleId>{2D5ABB26-0587-4C30-8999-92F81FD0307C}</a:tableStyleId>
                  </a:tblPr>
                  <a:tblGrid>
                    <a:gridCol w="3170621">
                      <a:extLst>
                        <a:ext uri="{9D8B030D-6E8A-4147-A177-3AD203B41FA5}">
                          <a16:colId xmlns:a16="http://schemas.microsoft.com/office/drawing/2014/main" val="3903399494"/>
                        </a:ext>
                      </a:extLst>
                    </a:gridCol>
                  </a:tblGrid>
                  <a:tr h="370840">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3"/>
                          <a:stretch>
                            <a:fillRect b="-406557"/>
                          </a:stretch>
                        </a:blipFill>
                      </a:tcPr>
                    </a:tc>
                    <a:extLst>
                      <a:ext uri="{0D108BD9-81ED-4DB2-BD59-A6C34878D82A}">
                        <a16:rowId xmlns:a16="http://schemas.microsoft.com/office/drawing/2014/main" val="1684514771"/>
                      </a:ext>
                    </a:extLst>
                  </a:tr>
                  <a:tr h="393550">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3"/>
                          <a:stretch>
                            <a:fillRect t="-93846" b="-281538"/>
                          </a:stretch>
                        </a:blipFill>
                      </a:tcPr>
                    </a:tc>
                    <a:extLst>
                      <a:ext uri="{0D108BD9-81ED-4DB2-BD59-A6C34878D82A}">
                        <a16:rowId xmlns:a16="http://schemas.microsoft.com/office/drawing/2014/main" val="3145846578"/>
                      </a:ext>
                    </a:extLst>
                  </a:tr>
                  <a:tr h="370840">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3"/>
                          <a:stretch>
                            <a:fillRect t="-206557" b="-200000"/>
                          </a:stretch>
                        </a:blipFill>
                      </a:tcPr>
                    </a:tc>
                    <a:extLst>
                      <a:ext uri="{0D108BD9-81ED-4DB2-BD59-A6C34878D82A}">
                        <a16:rowId xmlns:a16="http://schemas.microsoft.com/office/drawing/2014/main" val="2609667891"/>
                      </a:ext>
                    </a:extLst>
                  </a:tr>
                  <a:tr h="370840">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3"/>
                          <a:stretch>
                            <a:fillRect t="-306557" b="-100000"/>
                          </a:stretch>
                        </a:blipFill>
                      </a:tcPr>
                    </a:tc>
                    <a:extLst>
                      <a:ext uri="{0D108BD9-81ED-4DB2-BD59-A6C34878D82A}">
                        <a16:rowId xmlns:a16="http://schemas.microsoft.com/office/drawing/2014/main" val="81527285"/>
                      </a:ext>
                    </a:extLst>
                  </a:tr>
                  <a:tr h="370840">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3"/>
                          <a:stretch>
                            <a:fillRect t="-406557"/>
                          </a:stretch>
                        </a:blipFill>
                      </a:tcPr>
                    </a:tc>
                    <a:extLst>
                      <a:ext uri="{0D108BD9-81ED-4DB2-BD59-A6C34878D82A}">
                        <a16:rowId xmlns:a16="http://schemas.microsoft.com/office/drawing/2014/main" val="1132886057"/>
                      </a:ext>
                    </a:extLst>
                  </a:tr>
                </a:tbl>
              </a:graphicData>
            </a:graphic>
          </p:graphicFrame>
        </mc:Fallback>
      </mc:AlternateContent>
      <p:sp>
        <p:nvSpPr>
          <p:cNvPr id="7" name="TextBox 6"/>
          <p:cNvSpPr txBox="1"/>
          <p:nvPr/>
        </p:nvSpPr>
        <p:spPr>
          <a:xfrm>
            <a:off x="3788597" y="4444183"/>
            <a:ext cx="7851829" cy="830997"/>
          </a:xfrm>
          <a:prstGeom prst="rect">
            <a:avLst/>
          </a:prstGeom>
          <a:noFill/>
        </p:spPr>
        <p:txBody>
          <a:bodyPr wrap="none" rtlCol="0">
            <a:spAutoFit/>
          </a:bodyPr>
          <a:lstStyle/>
          <a:p>
            <a:pPr algn="r" rtl="1"/>
            <a:r>
              <a:rPr lang="ar-SA" sz="2400" dirty="0" smtClean="0">
                <a:latin typeface="Sakkal Majalla" panose="02000000000000000000" pitchFamily="2" charset="-78"/>
                <a:cs typeface="Sakkal Majalla" panose="02000000000000000000" pitchFamily="2" charset="-78"/>
              </a:rPr>
              <a:t>وبما انّ المطلوب هو إيجاد سرعة الحافة، والذي رمزنا له ب </a:t>
            </a:r>
            <a:r>
              <a:rPr lang="en-US" sz="2400" dirty="0" smtClean="0">
                <a:latin typeface="Sakkal Majalla" panose="02000000000000000000" pitchFamily="2" charset="-78"/>
                <a:cs typeface="Sakkal Majalla" panose="02000000000000000000" pitchFamily="2" charset="-78"/>
              </a:rPr>
              <a:t>x</a:t>
            </a:r>
            <a:r>
              <a:rPr lang="ar-SA" sz="2400" dirty="0" smtClean="0">
                <a:latin typeface="Sakkal Majalla" panose="02000000000000000000" pitchFamily="2" charset="-78"/>
                <a:cs typeface="Sakkal Majalla" panose="02000000000000000000" pitchFamily="2" charset="-78"/>
              </a:rPr>
              <a:t>.</a:t>
            </a:r>
            <a:br>
              <a:rPr lang="ar-SA" sz="2400" dirty="0" smtClean="0">
                <a:latin typeface="Sakkal Majalla" panose="02000000000000000000" pitchFamily="2" charset="-78"/>
                <a:cs typeface="Sakkal Majalla" panose="02000000000000000000" pitchFamily="2" charset="-78"/>
              </a:rPr>
            </a:br>
            <a:r>
              <a:rPr lang="ar-SA" sz="2400" dirty="0" smtClean="0">
                <a:latin typeface="Sakkal Majalla" panose="02000000000000000000" pitchFamily="2" charset="-78"/>
                <a:cs typeface="Sakkal Majalla" panose="02000000000000000000" pitchFamily="2" charset="-78"/>
              </a:rPr>
              <a:t>لذلك، فالجواب الذي حصلنا عليه هو الجواب النهائي، وسرعة الحافلة هي 75 كم في الساعة.</a:t>
            </a:r>
            <a:endParaRPr lang="en-US" sz="2400" dirty="0">
              <a:latin typeface="Sakkal Majalla" panose="02000000000000000000" pitchFamily="2" charset="-78"/>
              <a:cs typeface="Sakkal Majalla" panose="02000000000000000000" pitchFamily="2" charset="-78"/>
            </a:endParaRPr>
          </a:p>
        </p:txBody>
      </p:sp>
      <p:sp>
        <p:nvSpPr>
          <p:cNvPr id="5" name="TextBox 4"/>
          <p:cNvSpPr txBox="1"/>
          <p:nvPr/>
        </p:nvSpPr>
        <p:spPr>
          <a:xfrm>
            <a:off x="77816" y="3257034"/>
            <a:ext cx="2618088" cy="1200329"/>
          </a:xfrm>
          <a:prstGeom prst="rect">
            <a:avLst/>
          </a:prstGeom>
          <a:noFill/>
        </p:spPr>
        <p:txBody>
          <a:bodyPr wrap="none" rtlCol="0">
            <a:spAutoFit/>
          </a:bodyPr>
          <a:lstStyle/>
          <a:p>
            <a:pPr algn="r" rtl="1"/>
            <a:r>
              <a:rPr lang="ar-SA" dirty="0">
                <a:latin typeface="Sakkal Majalla" panose="02000000000000000000" pitchFamily="2" charset="-78"/>
                <a:cs typeface="Sakkal Majalla" panose="02000000000000000000" pitchFamily="2" charset="-78"/>
              </a:rPr>
              <a:t>الحل النهائي، نستعين بالمعطى </a:t>
            </a:r>
            <a:r>
              <a:rPr lang="ar-SA" dirty="0" smtClean="0">
                <a:latin typeface="Sakkal Majalla" panose="02000000000000000000" pitchFamily="2" charset="-78"/>
                <a:cs typeface="Sakkal Majalla" panose="02000000000000000000" pitchFamily="2" charset="-78"/>
              </a:rPr>
              <a:t>انّه بعد</a:t>
            </a:r>
            <a:br>
              <a:rPr lang="ar-SA" dirty="0" smtClean="0">
                <a:latin typeface="Sakkal Majalla" panose="02000000000000000000" pitchFamily="2" charset="-78"/>
                <a:cs typeface="Sakkal Majalla" panose="02000000000000000000" pitchFamily="2" charset="-78"/>
              </a:rPr>
            </a:br>
            <a:r>
              <a:rPr lang="ar-SA" dirty="0" smtClean="0">
                <a:latin typeface="Sakkal Majalla" panose="02000000000000000000" pitchFamily="2" charset="-78"/>
                <a:cs typeface="Sakkal Majalla" panose="02000000000000000000" pitchFamily="2" charset="-78"/>
              </a:rPr>
              <a:t>اربع ساعات، كانت المسافة بين السيارة</a:t>
            </a:r>
            <a:br>
              <a:rPr lang="ar-SA" dirty="0" smtClean="0">
                <a:latin typeface="Sakkal Majalla" panose="02000000000000000000" pitchFamily="2" charset="-78"/>
                <a:cs typeface="Sakkal Majalla" panose="02000000000000000000" pitchFamily="2" charset="-78"/>
              </a:rPr>
            </a:br>
            <a:r>
              <a:rPr lang="ar-SA" dirty="0" smtClean="0">
                <a:latin typeface="Sakkal Majalla" panose="02000000000000000000" pitchFamily="2" charset="-78"/>
                <a:cs typeface="Sakkal Majalla" panose="02000000000000000000" pitchFamily="2" charset="-78"/>
              </a:rPr>
              <a:t>والحافلة هو 660 كم.</a:t>
            </a:r>
          </a:p>
          <a:p>
            <a:pPr algn="r" rtl="1"/>
            <a:r>
              <a:rPr lang="ar-SA" dirty="0" smtClean="0">
                <a:latin typeface="Sakkal Majalla" panose="02000000000000000000" pitchFamily="2" charset="-78"/>
                <a:cs typeface="Sakkal Majalla" panose="02000000000000000000" pitchFamily="2" charset="-78"/>
              </a:rPr>
              <a:t>لذلك</a:t>
            </a:r>
            <a:r>
              <a:rPr lang="ar-SA" dirty="0">
                <a:latin typeface="Sakkal Majalla" panose="02000000000000000000" pitchFamily="2" charset="-78"/>
                <a:cs typeface="Sakkal Majalla" panose="02000000000000000000" pitchFamily="2" charset="-78"/>
              </a:rPr>
              <a:t>:</a:t>
            </a:r>
            <a:endParaRPr lang="en-US" dirty="0"/>
          </a:p>
        </p:txBody>
      </p:sp>
    </p:spTree>
    <p:extLst>
      <p:ext uri="{BB962C8B-B14F-4D97-AF65-F5344CB8AC3E}">
        <p14:creationId xmlns:p14="http://schemas.microsoft.com/office/powerpoint/2010/main" val="16972146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smtClean="0">
                <a:latin typeface="Sakkal Majalla" panose="02000000000000000000" pitchFamily="2" charset="-78"/>
                <a:cs typeface="Sakkal Majalla" panose="02000000000000000000" pitchFamily="2" charset="-78"/>
              </a:rPr>
              <a:t>مثال لمسألة كلاميّة </a:t>
            </a:r>
            <a:r>
              <a:rPr lang="ar-SA" dirty="0" smtClean="0">
                <a:latin typeface="Sakkal Majalla" panose="02000000000000000000" pitchFamily="2" charset="-78"/>
                <a:cs typeface="Sakkal Majalla" panose="02000000000000000000" pitchFamily="2" charset="-78"/>
              </a:rPr>
              <a:t>6</a:t>
            </a:r>
            <a:endParaRPr lang="en-US" dirty="0">
              <a:latin typeface="Sakkal Majalla" panose="02000000000000000000" pitchFamily="2" charset="-78"/>
              <a:cs typeface="Sakkal Majalla" panose="02000000000000000000" pitchFamily="2" charset="-78"/>
            </a:endParaRPr>
          </a:p>
        </p:txBody>
      </p:sp>
      <p:sp>
        <p:nvSpPr>
          <p:cNvPr id="3" name="Content Placeholder 2"/>
          <p:cNvSpPr>
            <a:spLocks noGrp="1"/>
          </p:cNvSpPr>
          <p:nvPr>
            <p:ph idx="1"/>
          </p:nvPr>
        </p:nvSpPr>
        <p:spPr/>
        <p:txBody>
          <a:bodyPr/>
          <a:lstStyle/>
          <a:p>
            <a:pPr marL="0" indent="0" algn="r" rtl="1">
              <a:buNone/>
            </a:pPr>
            <a:r>
              <a:rPr lang="ar-SA" dirty="0" smtClean="0">
                <a:latin typeface="Sakkal Majalla" panose="02000000000000000000" pitchFamily="2" charset="-78"/>
                <a:cs typeface="Sakkal Majalla" panose="02000000000000000000" pitchFamily="2" charset="-78"/>
              </a:rPr>
              <a:t>انظر بتمعّن الى المسألة التالية، والى الحل في الصفحة التالية:</a:t>
            </a:r>
            <a:endParaRPr lang="en-US" dirty="0">
              <a:latin typeface="Sakkal Majalla" panose="02000000000000000000" pitchFamily="2" charset="-78"/>
              <a:cs typeface="Sakkal Majalla" panose="02000000000000000000" pitchFamily="2" charset="-78"/>
            </a:endParaRPr>
          </a:p>
        </p:txBody>
      </p:sp>
      <p:pic>
        <p:nvPicPr>
          <p:cNvPr id="5" name="Picture 4"/>
          <p:cNvPicPr>
            <a:picLocks noChangeAspect="1"/>
          </p:cNvPicPr>
          <p:nvPr/>
        </p:nvPicPr>
        <p:blipFill>
          <a:blip r:embed="rId2"/>
          <a:stretch>
            <a:fillRect/>
          </a:stretch>
        </p:blipFill>
        <p:spPr>
          <a:xfrm>
            <a:off x="1766887" y="2508278"/>
            <a:ext cx="8658225" cy="3952875"/>
          </a:xfrm>
          <a:prstGeom prst="rect">
            <a:avLst/>
          </a:prstGeom>
        </p:spPr>
      </p:pic>
    </p:spTree>
    <p:extLst>
      <p:ext uri="{BB962C8B-B14F-4D97-AF65-F5344CB8AC3E}">
        <p14:creationId xmlns:p14="http://schemas.microsoft.com/office/powerpoint/2010/main" val="40742959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smtClean="0">
                <a:latin typeface="Sakkal Majalla" panose="02000000000000000000" pitchFamily="2" charset="-78"/>
                <a:cs typeface="Sakkal Majalla" panose="02000000000000000000" pitchFamily="2" charset="-78"/>
              </a:rPr>
              <a:t>حلّ لمسألة كلاميّة </a:t>
            </a:r>
            <a:r>
              <a:rPr lang="ar-SA" dirty="0" smtClean="0">
                <a:latin typeface="Sakkal Majalla" panose="02000000000000000000" pitchFamily="2" charset="-78"/>
                <a:cs typeface="Sakkal Majalla" panose="02000000000000000000" pitchFamily="2" charset="-78"/>
              </a:rPr>
              <a:t>6</a:t>
            </a:r>
            <a:endParaRPr lang="en-US" dirty="0">
              <a:latin typeface="Sakkal Majalla" panose="02000000000000000000" pitchFamily="2" charset="-78"/>
              <a:cs typeface="Sakkal Majalla" panose="02000000000000000000" pitchFamily="2" charset="-78"/>
            </a:endParaRPr>
          </a:p>
        </p:txBody>
      </p:sp>
      <p:sp>
        <p:nvSpPr>
          <p:cNvPr id="3" name="Content Placeholder 2"/>
          <p:cNvSpPr>
            <a:spLocks noGrp="1"/>
          </p:cNvSpPr>
          <p:nvPr>
            <p:ph idx="1"/>
          </p:nvPr>
        </p:nvSpPr>
        <p:spPr>
          <a:xfrm>
            <a:off x="838200" y="1485106"/>
            <a:ext cx="10515600" cy="5372894"/>
          </a:xfrm>
        </p:spPr>
        <p:txBody>
          <a:bodyPr>
            <a:normAutofit/>
          </a:bodyPr>
          <a:lstStyle/>
          <a:p>
            <a:pPr marL="0" indent="0" algn="r" rtl="1">
              <a:buNone/>
            </a:pPr>
            <a:r>
              <a:rPr lang="ar-SA" sz="2000" dirty="0" smtClean="0">
                <a:latin typeface="Sakkal Majalla" panose="02000000000000000000" pitchFamily="2" charset="-78"/>
                <a:cs typeface="Sakkal Majalla" panose="02000000000000000000" pitchFamily="2" charset="-78"/>
              </a:rPr>
              <a:t>لبداية الحلّ، يجب النظر الى المسألة، ما المطلوب منها، والقيام بترتيب المعطيات.</a:t>
            </a:r>
          </a:p>
          <a:p>
            <a:pPr algn="r" rtl="1">
              <a:buFontTx/>
              <a:buChar char="-"/>
            </a:pPr>
            <a:r>
              <a:rPr lang="ar-SA" sz="2000" dirty="0" smtClean="0">
                <a:latin typeface="Sakkal Majalla" panose="02000000000000000000" pitchFamily="2" charset="-78"/>
                <a:cs typeface="Sakkal Majalla" panose="02000000000000000000" pitchFamily="2" charset="-78"/>
              </a:rPr>
              <a:t>بداية الحلّ هي بترتيب المعطيات، وربطها </a:t>
            </a:r>
            <a:r>
              <a:rPr lang="ar-SA" sz="2000" dirty="0" smtClean="0">
                <a:latin typeface="Sakkal Majalla" panose="02000000000000000000" pitchFamily="2" charset="-78"/>
                <a:cs typeface="Sakkal Majalla" panose="02000000000000000000" pitchFamily="2" charset="-78"/>
              </a:rPr>
              <a:t>ببعض. </a:t>
            </a:r>
            <a:r>
              <a:rPr lang="ar-SA" sz="2000" dirty="0" smtClean="0">
                <a:latin typeface="Sakkal Majalla" panose="02000000000000000000" pitchFamily="2" charset="-78"/>
                <a:cs typeface="Sakkal Majalla" panose="02000000000000000000" pitchFamily="2" charset="-78"/>
              </a:rPr>
              <a:t>عند التمعّن، نجد انّ المتغيّر في هذه المسألة يتعلّق بالمدّة الزمنيّة. فنفرض انّ زمن الصعود كان </a:t>
            </a:r>
            <a:r>
              <a:rPr lang="en-US" sz="2000" dirty="0" smtClean="0">
                <a:latin typeface="Sakkal Majalla" panose="02000000000000000000" pitchFamily="2" charset="-78"/>
                <a:cs typeface="Sakkal Majalla" panose="02000000000000000000" pitchFamily="2" charset="-78"/>
              </a:rPr>
              <a:t>x</a:t>
            </a:r>
            <a:r>
              <a:rPr lang="ar-SA" sz="2000" dirty="0">
                <a:latin typeface="Sakkal Majalla" panose="02000000000000000000" pitchFamily="2" charset="-78"/>
                <a:cs typeface="Sakkal Majalla" panose="02000000000000000000" pitchFamily="2" charset="-78"/>
              </a:rPr>
              <a:t>.</a:t>
            </a:r>
            <a:endParaRPr lang="ar-SA" sz="2000" dirty="0" smtClean="0">
              <a:latin typeface="Sakkal Majalla" panose="02000000000000000000" pitchFamily="2" charset="-78"/>
              <a:cs typeface="Sakkal Majalla" panose="02000000000000000000" pitchFamily="2" charset="-78"/>
            </a:endParaRPr>
          </a:p>
          <a:p>
            <a:pPr algn="r" rtl="1">
              <a:buFontTx/>
              <a:buChar char="-"/>
            </a:pPr>
            <a:r>
              <a:rPr lang="ar-SA" sz="2000" dirty="0" smtClean="0">
                <a:latin typeface="Sakkal Majalla" panose="02000000000000000000" pitchFamily="2" charset="-78"/>
                <a:cs typeface="Sakkal Majalla" panose="02000000000000000000" pitchFamily="2" charset="-78"/>
              </a:rPr>
              <a:t>لإيجاد </a:t>
            </a:r>
            <a:r>
              <a:rPr lang="ar-SA" sz="2000" dirty="0" smtClean="0">
                <a:latin typeface="Sakkal Majalla" panose="02000000000000000000" pitchFamily="2" charset="-78"/>
                <a:cs typeface="Sakkal Majalla" panose="02000000000000000000" pitchFamily="2" charset="-78"/>
              </a:rPr>
              <a:t>الحل، نقوم ببناء الجدول التالي</a:t>
            </a:r>
            <a:r>
              <a:rPr lang="ar-SA" sz="2000" dirty="0" smtClean="0">
                <a:latin typeface="Sakkal Majalla" panose="02000000000000000000" pitchFamily="2" charset="-78"/>
                <a:cs typeface="Sakkal Majalla" panose="02000000000000000000" pitchFamily="2" charset="-78"/>
              </a:rPr>
              <a:t>:</a:t>
            </a:r>
            <a:br>
              <a:rPr lang="ar-SA" sz="2000" dirty="0" smtClean="0">
                <a:latin typeface="Sakkal Majalla" panose="02000000000000000000" pitchFamily="2" charset="-78"/>
                <a:cs typeface="Sakkal Majalla" panose="02000000000000000000" pitchFamily="2" charset="-78"/>
              </a:rPr>
            </a:br>
            <a:r>
              <a:rPr lang="ar-SA" sz="2000" dirty="0" smtClean="0">
                <a:latin typeface="Sakkal Majalla" panose="02000000000000000000" pitchFamily="2" charset="-78"/>
                <a:cs typeface="Sakkal Majalla" panose="02000000000000000000" pitchFamily="2" charset="-78"/>
              </a:rPr>
              <a:t>(ونتذ</a:t>
            </a:r>
            <a:r>
              <a:rPr lang="ar-SA" sz="2000" dirty="0" smtClean="0">
                <a:latin typeface="Sakkal Majalla" panose="02000000000000000000" pitchFamily="2" charset="-78"/>
                <a:cs typeface="Sakkal Majalla" panose="02000000000000000000" pitchFamily="2" charset="-78"/>
              </a:rPr>
              <a:t>كّر انّ: المسافة = السرعة </a:t>
            </a:r>
            <a:r>
              <a:rPr lang="en-US" sz="2000" dirty="0" smtClean="0">
                <a:latin typeface="Sakkal Majalla" panose="02000000000000000000" pitchFamily="2" charset="-78"/>
                <a:cs typeface="Sakkal Majalla" panose="02000000000000000000" pitchFamily="2" charset="-78"/>
              </a:rPr>
              <a:t>x</a:t>
            </a:r>
            <a:r>
              <a:rPr lang="ar-SA" sz="2000" dirty="0" smtClean="0">
                <a:latin typeface="Sakkal Majalla" panose="02000000000000000000" pitchFamily="2" charset="-78"/>
                <a:cs typeface="Sakkal Majalla" panose="02000000000000000000" pitchFamily="2" charset="-78"/>
              </a:rPr>
              <a:t> الزمن)</a:t>
            </a:r>
            <a:r>
              <a:rPr lang="ar-SA" sz="2000" dirty="0" smtClean="0">
                <a:latin typeface="Sakkal Majalla" panose="02000000000000000000" pitchFamily="2" charset="-78"/>
                <a:cs typeface="Sakkal Majalla" panose="02000000000000000000" pitchFamily="2" charset="-78"/>
              </a:rPr>
              <a:t>		</a:t>
            </a:r>
            <a:endParaRPr lang="en-US" sz="2000" dirty="0">
              <a:latin typeface="Sakkal Majalla" panose="02000000000000000000" pitchFamily="2" charset="-78"/>
              <a:cs typeface="Sakkal Majalla" panose="02000000000000000000" pitchFamily="2" charset="-78"/>
            </a:endParaRPr>
          </a:p>
        </p:txBody>
      </p:sp>
      <mc:AlternateContent xmlns:mc="http://schemas.openxmlformats.org/markup-compatibility/2006">
        <mc:Choice xmlns:a14="http://schemas.microsoft.com/office/drawing/2010/main" Requires="a14">
          <p:graphicFrame>
            <p:nvGraphicFramePr>
              <p:cNvPr id="4" name="Table 3"/>
              <p:cNvGraphicFramePr>
                <a:graphicFrameLocks noGrp="1"/>
              </p:cNvGraphicFramePr>
              <p:nvPr>
                <p:extLst>
                  <p:ext uri="{D42A27DB-BD31-4B8C-83A1-F6EECF244321}">
                    <p14:modId xmlns:p14="http://schemas.microsoft.com/office/powerpoint/2010/main" val="2128119710"/>
                  </p:ext>
                </p:extLst>
              </p:nvPr>
            </p:nvGraphicFramePr>
            <p:xfrm>
              <a:off x="2695904" y="2368129"/>
              <a:ext cx="5344514" cy="1097280"/>
            </p:xfrm>
            <a:graphic>
              <a:graphicData uri="http://schemas.openxmlformats.org/drawingml/2006/table">
                <a:tbl>
                  <a:tblPr firstRow="1" bandRow="1">
                    <a:tableStyleId>{2D5ABB26-0587-4C30-8999-92F81FD0307C}</a:tableStyleId>
                  </a:tblPr>
                  <a:tblGrid>
                    <a:gridCol w="1765737">
                      <a:extLst>
                        <a:ext uri="{9D8B030D-6E8A-4147-A177-3AD203B41FA5}">
                          <a16:colId xmlns:a16="http://schemas.microsoft.com/office/drawing/2014/main" val="1235877021"/>
                        </a:ext>
                      </a:extLst>
                    </a:gridCol>
                    <a:gridCol w="1292773">
                      <a:extLst>
                        <a:ext uri="{9D8B030D-6E8A-4147-A177-3AD203B41FA5}">
                          <a16:colId xmlns:a16="http://schemas.microsoft.com/office/drawing/2014/main" val="2011172249"/>
                        </a:ext>
                      </a:extLst>
                    </a:gridCol>
                    <a:gridCol w="1135117">
                      <a:extLst>
                        <a:ext uri="{9D8B030D-6E8A-4147-A177-3AD203B41FA5}">
                          <a16:colId xmlns:a16="http://schemas.microsoft.com/office/drawing/2014/main" val="3479917351"/>
                        </a:ext>
                      </a:extLst>
                    </a:gridCol>
                    <a:gridCol w="1150887">
                      <a:extLst>
                        <a:ext uri="{9D8B030D-6E8A-4147-A177-3AD203B41FA5}">
                          <a16:colId xmlns:a16="http://schemas.microsoft.com/office/drawing/2014/main" val="2421326015"/>
                        </a:ext>
                      </a:extLst>
                    </a:gridCol>
                  </a:tblGrid>
                  <a:tr h="22638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SA" dirty="0" smtClean="0">
                              <a:latin typeface="Sakkal Majalla" panose="02000000000000000000" pitchFamily="2" charset="-78"/>
                              <a:cs typeface="Sakkal Majalla" panose="02000000000000000000" pitchFamily="2" charset="-78"/>
                            </a:rPr>
                            <a:t>المسافة</a:t>
                          </a:r>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SA" dirty="0" smtClean="0">
                              <a:latin typeface="Sakkal Majalla" panose="02000000000000000000" pitchFamily="2" charset="-78"/>
                              <a:cs typeface="Sakkal Majalla" panose="02000000000000000000" pitchFamily="2" charset="-78"/>
                            </a:rPr>
                            <a:t>الزمن</a:t>
                          </a:r>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SA" dirty="0" smtClean="0">
                              <a:latin typeface="Sakkal Majalla" panose="02000000000000000000" pitchFamily="2" charset="-78"/>
                              <a:cs typeface="Sakkal Majalla" panose="02000000000000000000" pitchFamily="2" charset="-78"/>
                            </a:rPr>
                            <a:t>السرعة</a:t>
                          </a:r>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58907963"/>
                      </a:ext>
                    </a:extLst>
                  </a:tr>
                  <a:tr h="346251">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cs typeface="Sakkal Majalla" panose="02000000000000000000" pitchFamily="2" charset="-78"/>
                                  </a:rPr>
                                  <m:t>12</m:t>
                                </m:r>
                                <m:r>
                                  <a:rPr lang="en-US" b="0" i="1" smtClean="0">
                                    <a:latin typeface="Cambria Math" panose="02040503050406030204" pitchFamily="18" charset="0"/>
                                    <a:cs typeface="Sakkal Majalla" panose="02000000000000000000" pitchFamily="2" charset="-78"/>
                                  </a:rPr>
                                  <m:t>𝑥</m:t>
                                </m:r>
                              </m:oMath>
                            </m:oMathPara>
                          </a14:m>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b="0" dirty="0" smtClean="0">
                              <a:cs typeface="Sakkal Majalla" panose="02000000000000000000" pitchFamily="2" charset="-78"/>
                            </a:rPr>
                            <a:t>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
                              </m:oMathParaPr>
                              <m:oMath xmlns:m="http://schemas.openxmlformats.org/officeDocument/2006/math">
                                <m:r>
                                  <a:rPr lang="ar-SA" b="0" i="1" smtClean="0">
                                    <a:latin typeface="Cambria Math" panose="02040503050406030204" pitchFamily="18" charset="0"/>
                                    <a:cs typeface="Sakkal Majalla" panose="02000000000000000000" pitchFamily="2" charset="-78"/>
                                  </a:rPr>
                                  <m:t>12</m:t>
                                </m:r>
                              </m:oMath>
                            </m:oMathPara>
                          </a14:m>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ar-SA" dirty="0" smtClean="0">
                              <a:latin typeface="Sakkal Majalla" panose="02000000000000000000" pitchFamily="2" charset="-78"/>
                              <a:cs typeface="Sakkal Majalla" panose="02000000000000000000" pitchFamily="2" charset="-78"/>
                            </a:rPr>
                            <a:t>الصعود</a:t>
                          </a:r>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33927354"/>
                      </a:ext>
                    </a:extLst>
                  </a:tr>
                  <a:tr h="346251">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left"/>
                              </m:oMathParaPr>
                              <m:oMath xmlns:m="http://schemas.openxmlformats.org/officeDocument/2006/math">
                                <m:r>
                                  <a:rPr lang="en-US" b="0" i="1" smtClean="0">
                                    <a:latin typeface="Cambria Math" panose="02040503050406030204" pitchFamily="18" charset="0"/>
                                    <a:cs typeface="Sakkal Majalla" panose="02000000000000000000" pitchFamily="2" charset="-78"/>
                                  </a:rPr>
                                  <m:t>36</m:t>
                                </m:r>
                                <m:r>
                                  <a:rPr lang="en-US" b="0" i="1" smtClean="0">
                                    <a:latin typeface="Cambria Math" panose="02040503050406030204" pitchFamily="18" charset="0"/>
                                    <a:cs typeface="Sakkal Majalla" panose="02000000000000000000" pitchFamily="2" charset="-78"/>
                                  </a:rPr>
                                  <m:t>(</m:t>
                                </m:r>
                                <m:r>
                                  <a:rPr lang="en-US" b="0" i="1" smtClean="0">
                                    <a:latin typeface="Cambria Math" panose="02040503050406030204" pitchFamily="18" charset="0"/>
                                    <a:cs typeface="Sakkal Majalla" panose="02000000000000000000" pitchFamily="2" charset="-78"/>
                                  </a:rPr>
                                  <m:t>2</m:t>
                                </m:r>
                                <m:r>
                                  <a:rPr lang="en-US" b="0" i="1" smtClean="0">
                                    <a:latin typeface="Cambria Math" panose="02040503050406030204" pitchFamily="18" charset="0"/>
                                    <a:cs typeface="Sakkal Majalla" panose="02000000000000000000" pitchFamily="2" charset="-78"/>
                                  </a:rPr>
                                  <m:t>−</m:t>
                                </m:r>
                                <m:r>
                                  <a:rPr lang="en-US" b="0" i="1" smtClean="0">
                                    <a:latin typeface="Cambria Math" panose="02040503050406030204" pitchFamily="18" charset="0"/>
                                    <a:cs typeface="Sakkal Majalla" panose="02000000000000000000" pitchFamily="2" charset="-78"/>
                                  </a:rPr>
                                  <m:t>𝑥</m:t>
                                </m:r>
                                <m:r>
                                  <a:rPr lang="en-US" b="0" i="1" smtClean="0">
                                    <a:latin typeface="Cambria Math" panose="02040503050406030204" pitchFamily="18" charset="0"/>
                                    <a:cs typeface="Sakkal Majalla" panose="02000000000000000000" pitchFamily="2" charset="-78"/>
                                  </a:rPr>
                                  <m:t>)</m:t>
                                </m:r>
                              </m:oMath>
                            </m:oMathPara>
                          </a14:m>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cs typeface="Sakkal Majalla" panose="02000000000000000000" pitchFamily="2" charset="-78"/>
                                  </a:rPr>
                                  <m:t>2</m:t>
                                </m:r>
                                <m:r>
                                  <a:rPr lang="en-US" b="0" i="1" smtClean="0">
                                    <a:latin typeface="Cambria Math" panose="02040503050406030204" pitchFamily="18" charset="0"/>
                                    <a:cs typeface="Sakkal Majalla" panose="02000000000000000000" pitchFamily="2" charset="-78"/>
                                  </a:rPr>
                                  <m:t>−</m:t>
                                </m:r>
                                <m:r>
                                  <a:rPr lang="en-US" b="0" i="1" smtClean="0">
                                    <a:latin typeface="Cambria Math" panose="02040503050406030204" pitchFamily="18" charset="0"/>
                                    <a:cs typeface="Sakkal Majalla" panose="02000000000000000000" pitchFamily="2" charset="-78"/>
                                  </a:rPr>
                                  <m:t>𝑥</m:t>
                                </m:r>
                              </m:oMath>
                            </m:oMathPara>
                          </a14:m>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ar-SA" b="0" i="1" smtClean="0">
                                    <a:latin typeface="Cambria Math" panose="02040503050406030204" pitchFamily="18" charset="0"/>
                                    <a:cs typeface="Sakkal Majalla" panose="02000000000000000000" pitchFamily="2" charset="-78"/>
                                  </a:rPr>
                                  <m:t>36</m:t>
                                </m:r>
                              </m:oMath>
                            </m:oMathPara>
                          </a14:m>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ar-SA" dirty="0" smtClean="0">
                              <a:latin typeface="Sakkal Majalla" panose="02000000000000000000" pitchFamily="2" charset="-78"/>
                              <a:cs typeface="Sakkal Majalla" panose="02000000000000000000" pitchFamily="2" charset="-78"/>
                            </a:rPr>
                            <a:t>النزول</a:t>
                          </a:r>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59310504"/>
                      </a:ext>
                    </a:extLst>
                  </a:tr>
                </a:tbl>
              </a:graphicData>
            </a:graphic>
          </p:graphicFrame>
        </mc:Choice>
        <mc:Fallback>
          <p:graphicFrame>
            <p:nvGraphicFramePr>
              <p:cNvPr id="4" name="Table 3"/>
              <p:cNvGraphicFramePr>
                <a:graphicFrameLocks noGrp="1"/>
              </p:cNvGraphicFramePr>
              <p:nvPr>
                <p:extLst>
                  <p:ext uri="{D42A27DB-BD31-4B8C-83A1-F6EECF244321}">
                    <p14:modId xmlns:p14="http://schemas.microsoft.com/office/powerpoint/2010/main" val="2128119710"/>
                  </p:ext>
                </p:extLst>
              </p:nvPr>
            </p:nvGraphicFramePr>
            <p:xfrm>
              <a:off x="2695904" y="2368129"/>
              <a:ext cx="5344514" cy="1097280"/>
            </p:xfrm>
            <a:graphic>
              <a:graphicData uri="http://schemas.openxmlformats.org/drawingml/2006/table">
                <a:tbl>
                  <a:tblPr firstRow="1" bandRow="1">
                    <a:tableStyleId>{2D5ABB26-0587-4C30-8999-92F81FD0307C}</a:tableStyleId>
                  </a:tblPr>
                  <a:tblGrid>
                    <a:gridCol w="1765737">
                      <a:extLst>
                        <a:ext uri="{9D8B030D-6E8A-4147-A177-3AD203B41FA5}">
                          <a16:colId xmlns:a16="http://schemas.microsoft.com/office/drawing/2014/main" val="1235877021"/>
                        </a:ext>
                      </a:extLst>
                    </a:gridCol>
                    <a:gridCol w="1292773">
                      <a:extLst>
                        <a:ext uri="{9D8B030D-6E8A-4147-A177-3AD203B41FA5}">
                          <a16:colId xmlns:a16="http://schemas.microsoft.com/office/drawing/2014/main" val="2011172249"/>
                        </a:ext>
                      </a:extLst>
                    </a:gridCol>
                    <a:gridCol w="1135117">
                      <a:extLst>
                        <a:ext uri="{9D8B030D-6E8A-4147-A177-3AD203B41FA5}">
                          <a16:colId xmlns:a16="http://schemas.microsoft.com/office/drawing/2014/main" val="3479917351"/>
                        </a:ext>
                      </a:extLst>
                    </a:gridCol>
                    <a:gridCol w="1150887">
                      <a:extLst>
                        <a:ext uri="{9D8B030D-6E8A-4147-A177-3AD203B41FA5}">
                          <a16:colId xmlns:a16="http://schemas.microsoft.com/office/drawing/2014/main" val="2421326015"/>
                        </a:ext>
                      </a:extLst>
                    </a:gridCol>
                  </a:tblGrid>
                  <a:tr h="36576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SA" dirty="0" smtClean="0">
                              <a:latin typeface="Sakkal Majalla" panose="02000000000000000000" pitchFamily="2" charset="-78"/>
                              <a:cs typeface="Sakkal Majalla" panose="02000000000000000000" pitchFamily="2" charset="-78"/>
                            </a:rPr>
                            <a:t>المسافة</a:t>
                          </a:r>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SA" dirty="0" smtClean="0">
                              <a:latin typeface="Sakkal Majalla" panose="02000000000000000000" pitchFamily="2" charset="-78"/>
                              <a:cs typeface="Sakkal Majalla" panose="02000000000000000000" pitchFamily="2" charset="-78"/>
                            </a:rPr>
                            <a:t>الزمن</a:t>
                          </a:r>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SA" dirty="0" smtClean="0">
                              <a:latin typeface="Sakkal Majalla" panose="02000000000000000000" pitchFamily="2" charset="-78"/>
                              <a:cs typeface="Sakkal Majalla" panose="02000000000000000000" pitchFamily="2" charset="-78"/>
                            </a:rPr>
                            <a:t>السرعة</a:t>
                          </a:r>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58907963"/>
                      </a:ext>
                    </a:extLst>
                  </a:tr>
                  <a:tr h="365760">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2"/>
                          <a:stretch>
                            <a:fillRect l="-345" t="-108197" r="-203448" b="-121311"/>
                          </a:stretch>
                        </a:blipFil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b="0" dirty="0" smtClean="0">
                              <a:cs typeface="Sakkal Majalla" panose="02000000000000000000" pitchFamily="2" charset="-78"/>
                            </a:rPr>
                            <a:t>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2"/>
                          <a:stretch>
                            <a:fillRect l="-270430" t="-108197" r="-103226" b="-121311"/>
                          </a:stretch>
                        </a:blipFill>
                      </a:tcPr>
                    </a:tc>
                    <a:tc>
                      <a:txBody>
                        <a:bodyPr/>
                        <a:lstStyle/>
                        <a:p>
                          <a:pPr algn="ctr" rtl="1"/>
                          <a:r>
                            <a:rPr lang="ar-SA" dirty="0" smtClean="0">
                              <a:latin typeface="Sakkal Majalla" panose="02000000000000000000" pitchFamily="2" charset="-78"/>
                              <a:cs typeface="Sakkal Majalla" panose="02000000000000000000" pitchFamily="2" charset="-78"/>
                            </a:rPr>
                            <a:t>الصعود</a:t>
                          </a:r>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33927354"/>
                      </a:ext>
                    </a:extLst>
                  </a:tr>
                  <a:tr h="365760">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2"/>
                          <a:stretch>
                            <a:fillRect l="-345" t="-211667" r="-203448" b="-23333"/>
                          </a:stretch>
                        </a:blip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2"/>
                          <a:stretch>
                            <a:fillRect l="-137264" t="-211667" r="-178302" b="-23333"/>
                          </a:stretch>
                        </a:blip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2"/>
                          <a:stretch>
                            <a:fillRect l="-270430" t="-211667" r="-103226" b="-23333"/>
                          </a:stretch>
                        </a:blipFill>
                      </a:tcPr>
                    </a:tc>
                    <a:tc>
                      <a:txBody>
                        <a:bodyPr/>
                        <a:lstStyle/>
                        <a:p>
                          <a:pPr algn="ctr" rtl="1"/>
                          <a:r>
                            <a:rPr lang="ar-SA" dirty="0" smtClean="0">
                              <a:latin typeface="Sakkal Majalla" panose="02000000000000000000" pitchFamily="2" charset="-78"/>
                              <a:cs typeface="Sakkal Majalla" panose="02000000000000000000" pitchFamily="2" charset="-78"/>
                            </a:rPr>
                            <a:t>النزول</a:t>
                          </a:r>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59310504"/>
                      </a:ext>
                    </a:extLst>
                  </a:tr>
                </a:tbl>
              </a:graphicData>
            </a:graphic>
          </p:graphicFrame>
        </mc:Fallback>
      </mc:AlternateContent>
      <mc:AlternateContent xmlns:mc="http://schemas.openxmlformats.org/markup-compatibility/2006">
        <mc:Choice xmlns:a14="http://schemas.microsoft.com/office/drawing/2010/main" Requires="a14">
          <p:graphicFrame>
            <p:nvGraphicFramePr>
              <p:cNvPr id="6" name="Table 5"/>
              <p:cNvGraphicFramePr>
                <a:graphicFrameLocks noGrp="1"/>
              </p:cNvGraphicFramePr>
              <p:nvPr>
                <p:extLst>
                  <p:ext uri="{D42A27DB-BD31-4B8C-83A1-F6EECF244321}">
                    <p14:modId xmlns:p14="http://schemas.microsoft.com/office/powerpoint/2010/main" val="3155414303"/>
                  </p:ext>
                </p:extLst>
              </p:nvPr>
            </p:nvGraphicFramePr>
            <p:xfrm>
              <a:off x="-148695" y="4410341"/>
              <a:ext cx="3170621" cy="2111098"/>
            </p:xfrm>
            <a:graphic>
              <a:graphicData uri="http://schemas.openxmlformats.org/drawingml/2006/table">
                <a:tbl>
                  <a:tblPr firstRow="1" bandRow="1">
                    <a:tableStyleId>{2D5ABB26-0587-4C30-8999-92F81FD0307C}</a:tableStyleId>
                  </a:tblPr>
                  <a:tblGrid>
                    <a:gridCol w="3170621">
                      <a:extLst>
                        <a:ext uri="{9D8B030D-6E8A-4147-A177-3AD203B41FA5}">
                          <a16:colId xmlns:a16="http://schemas.microsoft.com/office/drawing/2014/main" val="3903399494"/>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sz="1800" b="0" i="1" smtClean="0">
                                    <a:latin typeface="Cambria Math" panose="02040503050406030204" pitchFamily="18" charset="0"/>
                                    <a:cs typeface="Sakkal Majalla" panose="02000000000000000000" pitchFamily="2" charset="-78"/>
                                  </a:rPr>
                                  <m:t>12</m:t>
                                </m:r>
                                <m:r>
                                  <a:rPr lang="en-US" sz="1800" b="0" i="1" smtClean="0">
                                    <a:latin typeface="Cambria Math" panose="02040503050406030204" pitchFamily="18" charset="0"/>
                                    <a:cs typeface="Sakkal Majalla" panose="02000000000000000000" pitchFamily="2" charset="-78"/>
                                  </a:rPr>
                                  <m:t>𝑥</m:t>
                                </m:r>
                                <m:r>
                                  <a:rPr lang="en-US" sz="1800" b="0" i="1" smtClean="0">
                                    <a:latin typeface="Cambria Math" panose="02040503050406030204" pitchFamily="18" charset="0"/>
                                    <a:cs typeface="Sakkal Majalla" panose="02000000000000000000" pitchFamily="2" charset="-78"/>
                                  </a:rPr>
                                  <m:t>=</m:t>
                                </m:r>
                                <m:r>
                                  <a:rPr lang="en-US" sz="1800" b="0" i="1" smtClean="0">
                                    <a:latin typeface="Cambria Math" panose="02040503050406030204" pitchFamily="18" charset="0"/>
                                    <a:cs typeface="Sakkal Majalla" panose="02000000000000000000" pitchFamily="2" charset="-78"/>
                                  </a:rPr>
                                  <m:t>36</m:t>
                                </m:r>
                                <m:r>
                                  <a:rPr lang="en-US" sz="1800" b="0" i="1" smtClean="0">
                                    <a:latin typeface="Cambria Math" panose="02040503050406030204" pitchFamily="18" charset="0"/>
                                    <a:cs typeface="Sakkal Majalla" panose="02000000000000000000" pitchFamily="2" charset="-78"/>
                                  </a:rPr>
                                  <m:t>(</m:t>
                                </m:r>
                                <m:r>
                                  <a:rPr lang="en-US" sz="1800" b="0" i="1" smtClean="0">
                                    <a:latin typeface="Cambria Math" panose="02040503050406030204" pitchFamily="18" charset="0"/>
                                    <a:cs typeface="Sakkal Majalla" panose="02000000000000000000" pitchFamily="2" charset="-78"/>
                                  </a:rPr>
                                  <m:t>2</m:t>
                                </m:r>
                                <m:r>
                                  <a:rPr lang="en-US" sz="1800" b="0" i="1" smtClean="0">
                                    <a:latin typeface="Cambria Math" panose="02040503050406030204" pitchFamily="18" charset="0"/>
                                    <a:cs typeface="Sakkal Majalla" panose="02000000000000000000" pitchFamily="2" charset="-78"/>
                                  </a:rPr>
                                  <m:t>−</m:t>
                                </m:r>
                                <m:r>
                                  <a:rPr lang="en-US" sz="1800" b="0" i="1" smtClean="0">
                                    <a:latin typeface="Cambria Math" panose="02040503050406030204" pitchFamily="18" charset="0"/>
                                    <a:cs typeface="Sakkal Majalla" panose="02000000000000000000" pitchFamily="2" charset="-78"/>
                                  </a:rPr>
                                  <m:t>𝑥</m:t>
                                </m:r>
                                <m:r>
                                  <a:rPr lang="en-US" sz="1800" b="0" i="1" smtClean="0">
                                    <a:latin typeface="Cambria Math" panose="02040503050406030204" pitchFamily="18" charset="0"/>
                                    <a:cs typeface="Sakkal Majalla" panose="02000000000000000000" pitchFamily="2" charset="-78"/>
                                  </a:rPr>
                                  <m:t>)</m:t>
                                </m:r>
                              </m:oMath>
                            </m:oMathPara>
                          </a14:m>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84514771"/>
                      </a:ext>
                    </a:extLst>
                  </a:tr>
                  <a:tr h="39355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sz="1800" b="0" i="1" smtClean="0">
                                    <a:latin typeface="Cambria Math" panose="02040503050406030204" pitchFamily="18" charset="0"/>
                                    <a:cs typeface="Sakkal Majalla" panose="02000000000000000000" pitchFamily="2" charset="-78"/>
                                  </a:rPr>
                                  <m:t>12</m:t>
                                </m:r>
                                <m:r>
                                  <a:rPr lang="en-US" sz="1800" b="0" i="1" smtClean="0">
                                    <a:latin typeface="Cambria Math" panose="02040503050406030204" pitchFamily="18" charset="0"/>
                                    <a:cs typeface="Sakkal Majalla" panose="02000000000000000000" pitchFamily="2" charset="-78"/>
                                  </a:rPr>
                                  <m:t>𝑥</m:t>
                                </m:r>
                                <m:r>
                                  <a:rPr lang="en-US" sz="1800" b="0" i="1" smtClean="0">
                                    <a:latin typeface="Cambria Math" panose="02040503050406030204" pitchFamily="18" charset="0"/>
                                    <a:cs typeface="Sakkal Majalla" panose="02000000000000000000" pitchFamily="2" charset="-78"/>
                                  </a:rPr>
                                  <m:t>=</m:t>
                                </m:r>
                                <m:r>
                                  <a:rPr lang="en-US" sz="1800" b="0" i="1" smtClean="0">
                                    <a:latin typeface="Cambria Math" panose="02040503050406030204" pitchFamily="18" charset="0"/>
                                    <a:cs typeface="Sakkal Majalla" panose="02000000000000000000" pitchFamily="2" charset="-78"/>
                                  </a:rPr>
                                  <m:t>72</m:t>
                                </m:r>
                                <m:r>
                                  <a:rPr lang="en-US" sz="1800" b="0" i="1" smtClean="0">
                                    <a:latin typeface="Cambria Math" panose="02040503050406030204" pitchFamily="18" charset="0"/>
                                    <a:cs typeface="Sakkal Majalla" panose="02000000000000000000" pitchFamily="2" charset="-78"/>
                                  </a:rPr>
                                  <m:t>−</m:t>
                                </m:r>
                                <m:r>
                                  <a:rPr lang="en-US" sz="1800" b="0" i="1" smtClean="0">
                                    <a:latin typeface="Cambria Math" panose="02040503050406030204" pitchFamily="18" charset="0"/>
                                    <a:cs typeface="Sakkal Majalla" panose="02000000000000000000" pitchFamily="2" charset="-78"/>
                                  </a:rPr>
                                  <m:t>36</m:t>
                                </m:r>
                                <m:r>
                                  <a:rPr lang="en-US" sz="1800" b="0" i="1" smtClean="0">
                                    <a:latin typeface="Cambria Math" panose="02040503050406030204" pitchFamily="18" charset="0"/>
                                    <a:cs typeface="Sakkal Majalla" panose="02000000000000000000" pitchFamily="2" charset="-78"/>
                                  </a:rPr>
                                  <m:t>𝑥</m:t>
                                </m:r>
                              </m:oMath>
                            </m:oMathPara>
                          </a14:m>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45846578"/>
                      </a:ext>
                    </a:extLst>
                  </a:tr>
                  <a:tr h="370840">
                    <a:tc>
                      <a:txBody>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12</m:t>
                                </m:r>
                                <m:r>
                                  <a:rPr lang="en-US" b="0" i="1" smtClean="0">
                                    <a:latin typeface="Cambria Math" panose="02040503050406030204" pitchFamily="18" charset="0"/>
                                  </a:rPr>
                                  <m:t>𝑥</m:t>
                                </m:r>
                                <m:r>
                                  <a:rPr lang="en-US" b="0" i="1" smtClean="0">
                                    <a:latin typeface="Cambria Math" panose="02040503050406030204" pitchFamily="18" charset="0"/>
                                  </a:rPr>
                                  <m:t>+</m:t>
                                </m:r>
                                <m:r>
                                  <a:rPr lang="en-US" b="0" i="1" smtClean="0">
                                    <a:latin typeface="Cambria Math" panose="02040503050406030204" pitchFamily="18" charset="0"/>
                                  </a:rPr>
                                  <m:t>36</m:t>
                                </m:r>
                                <m:r>
                                  <a:rPr lang="en-US" b="0" i="1" smtClean="0">
                                    <a:latin typeface="Cambria Math" panose="02040503050406030204" pitchFamily="18" charset="0"/>
                                  </a:rPr>
                                  <m:t>𝑥</m:t>
                                </m:r>
                                <m:r>
                                  <a:rPr lang="en-US" b="0" i="1" smtClean="0">
                                    <a:latin typeface="Cambria Math" panose="02040503050406030204" pitchFamily="18" charset="0"/>
                                  </a:rPr>
                                  <m:t>=</m:t>
                                </m:r>
                                <m:r>
                                  <a:rPr lang="en-US" b="0" i="1" smtClean="0">
                                    <a:latin typeface="Cambria Math" panose="02040503050406030204" pitchFamily="18" charset="0"/>
                                  </a:rPr>
                                  <m:t>72</m:t>
                                </m:r>
                              </m:oMath>
                            </m:oMathPara>
                          </a14:m>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0966789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48</m:t>
                                </m:r>
                                <m:r>
                                  <a:rPr lang="en-US" b="0" i="1" smtClean="0">
                                    <a:latin typeface="Cambria Math" panose="02040503050406030204" pitchFamily="18" charset="0"/>
                                  </a:rPr>
                                  <m:t>𝑥</m:t>
                                </m:r>
                                <m:r>
                                  <a:rPr lang="en-US" b="0" i="1" smtClean="0">
                                    <a:latin typeface="Cambria Math" panose="02040503050406030204" pitchFamily="18" charset="0"/>
                                  </a:rPr>
                                  <m:t>=</m:t>
                                </m:r>
                                <m:r>
                                  <a:rPr lang="en-US" b="0" i="1" smtClean="0">
                                    <a:latin typeface="Cambria Math" panose="02040503050406030204" pitchFamily="18" charset="0"/>
                                  </a:rPr>
                                  <m:t>72</m:t>
                                </m:r>
                              </m:oMath>
                            </m:oMathPara>
                          </a14:m>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1527285"/>
                      </a:ext>
                    </a:extLst>
                  </a:tr>
                  <a:tr h="370840">
                    <a:tc>
                      <a:txBody>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𝑥</m:t>
                                </m:r>
                                <m:r>
                                  <a:rPr lang="en-US" b="0" i="1" smtClean="0">
                                    <a:latin typeface="Cambria Math" panose="02040503050406030204" pitchFamily="18" charset="0"/>
                                  </a:rPr>
                                  <m:t>=</m:t>
                                </m:r>
                                <m:r>
                                  <a:rPr lang="en-US" b="0" i="1" smtClean="0">
                                    <a:latin typeface="Cambria Math" panose="02040503050406030204" pitchFamily="18" charset="0"/>
                                  </a:rPr>
                                  <m:t>1</m:t>
                                </m:r>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2</m:t>
                                    </m:r>
                                  </m:den>
                                </m:f>
                              </m:oMath>
                            </m:oMathPara>
                          </a14:m>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32886057"/>
                      </a:ext>
                    </a:extLst>
                  </a:tr>
                </a:tbl>
              </a:graphicData>
            </a:graphic>
          </p:graphicFrame>
        </mc:Choice>
        <mc:Fallback>
          <p:graphicFrame>
            <p:nvGraphicFramePr>
              <p:cNvPr id="6" name="Table 5"/>
              <p:cNvGraphicFramePr>
                <a:graphicFrameLocks noGrp="1"/>
              </p:cNvGraphicFramePr>
              <p:nvPr>
                <p:extLst>
                  <p:ext uri="{D42A27DB-BD31-4B8C-83A1-F6EECF244321}">
                    <p14:modId xmlns:p14="http://schemas.microsoft.com/office/powerpoint/2010/main" val="3155414303"/>
                  </p:ext>
                </p:extLst>
              </p:nvPr>
            </p:nvGraphicFramePr>
            <p:xfrm>
              <a:off x="-148695" y="4410341"/>
              <a:ext cx="3170621" cy="2111098"/>
            </p:xfrm>
            <a:graphic>
              <a:graphicData uri="http://schemas.openxmlformats.org/drawingml/2006/table">
                <a:tbl>
                  <a:tblPr firstRow="1" bandRow="1">
                    <a:tableStyleId>{2D5ABB26-0587-4C30-8999-92F81FD0307C}</a:tableStyleId>
                  </a:tblPr>
                  <a:tblGrid>
                    <a:gridCol w="3170621">
                      <a:extLst>
                        <a:ext uri="{9D8B030D-6E8A-4147-A177-3AD203B41FA5}">
                          <a16:colId xmlns:a16="http://schemas.microsoft.com/office/drawing/2014/main" val="3903399494"/>
                        </a:ext>
                      </a:extLst>
                    </a:gridCol>
                  </a:tblGrid>
                  <a:tr h="370840">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3"/>
                          <a:stretch>
                            <a:fillRect b="-468852"/>
                          </a:stretch>
                        </a:blipFill>
                      </a:tcPr>
                    </a:tc>
                    <a:extLst>
                      <a:ext uri="{0D108BD9-81ED-4DB2-BD59-A6C34878D82A}">
                        <a16:rowId xmlns:a16="http://schemas.microsoft.com/office/drawing/2014/main" val="1684514771"/>
                      </a:ext>
                    </a:extLst>
                  </a:tr>
                  <a:tr h="393550">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3"/>
                          <a:stretch>
                            <a:fillRect t="-93846" b="-340000"/>
                          </a:stretch>
                        </a:blipFill>
                      </a:tcPr>
                    </a:tc>
                    <a:extLst>
                      <a:ext uri="{0D108BD9-81ED-4DB2-BD59-A6C34878D82A}">
                        <a16:rowId xmlns:a16="http://schemas.microsoft.com/office/drawing/2014/main" val="3145846578"/>
                      </a:ext>
                    </a:extLst>
                  </a:tr>
                  <a:tr h="370840">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3"/>
                          <a:stretch>
                            <a:fillRect t="-206557" b="-262295"/>
                          </a:stretch>
                        </a:blipFill>
                      </a:tcPr>
                    </a:tc>
                    <a:extLst>
                      <a:ext uri="{0D108BD9-81ED-4DB2-BD59-A6C34878D82A}">
                        <a16:rowId xmlns:a16="http://schemas.microsoft.com/office/drawing/2014/main" val="2609667891"/>
                      </a:ext>
                    </a:extLst>
                  </a:tr>
                  <a:tr h="370840">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3"/>
                          <a:stretch>
                            <a:fillRect t="-306557" b="-162295"/>
                          </a:stretch>
                        </a:blipFill>
                      </a:tcPr>
                    </a:tc>
                    <a:extLst>
                      <a:ext uri="{0D108BD9-81ED-4DB2-BD59-A6C34878D82A}">
                        <a16:rowId xmlns:a16="http://schemas.microsoft.com/office/drawing/2014/main" val="81527285"/>
                      </a:ext>
                    </a:extLst>
                  </a:tr>
                  <a:tr h="605028">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3"/>
                          <a:stretch>
                            <a:fillRect t="-250505"/>
                          </a:stretch>
                        </a:blipFill>
                      </a:tcPr>
                    </a:tc>
                    <a:extLst>
                      <a:ext uri="{0D108BD9-81ED-4DB2-BD59-A6C34878D82A}">
                        <a16:rowId xmlns:a16="http://schemas.microsoft.com/office/drawing/2014/main" val="1132886057"/>
                      </a:ext>
                    </a:extLst>
                  </a:tr>
                </a:tbl>
              </a:graphicData>
            </a:graphic>
          </p:graphicFrame>
        </mc:Fallback>
      </mc:AlternateContent>
      <p:sp>
        <p:nvSpPr>
          <p:cNvPr id="7" name="TextBox 6"/>
          <p:cNvSpPr txBox="1"/>
          <p:nvPr/>
        </p:nvSpPr>
        <p:spPr>
          <a:xfrm>
            <a:off x="4133179" y="4444183"/>
            <a:ext cx="7507247" cy="1200329"/>
          </a:xfrm>
          <a:prstGeom prst="rect">
            <a:avLst/>
          </a:prstGeom>
          <a:noFill/>
        </p:spPr>
        <p:txBody>
          <a:bodyPr wrap="none" rtlCol="0">
            <a:spAutoFit/>
          </a:bodyPr>
          <a:lstStyle/>
          <a:p>
            <a:pPr algn="r" rtl="1"/>
            <a:r>
              <a:rPr lang="ar-SA" sz="2400" dirty="0" smtClean="0">
                <a:latin typeface="Sakkal Majalla" panose="02000000000000000000" pitchFamily="2" charset="-78"/>
                <a:cs typeface="Sakkal Majalla" panose="02000000000000000000" pitchFamily="2" charset="-78"/>
              </a:rPr>
              <a:t>وبما </a:t>
            </a:r>
            <a:r>
              <a:rPr lang="ar-SA" sz="2400" dirty="0" smtClean="0">
                <a:latin typeface="Sakkal Majalla" panose="02000000000000000000" pitchFamily="2" charset="-78"/>
                <a:cs typeface="Sakkal Majalla" panose="02000000000000000000" pitchFamily="2" charset="-78"/>
              </a:rPr>
              <a:t>انّ المطلوب هو إيجاد </a:t>
            </a:r>
            <a:r>
              <a:rPr lang="ar-SA" sz="2400" dirty="0" smtClean="0">
                <a:latin typeface="Sakkal Majalla" panose="02000000000000000000" pitchFamily="2" charset="-78"/>
                <a:cs typeface="Sakkal Majalla" panose="02000000000000000000" pitchFamily="2" charset="-78"/>
              </a:rPr>
              <a:t>زمن الصعود، </a:t>
            </a:r>
            <a:r>
              <a:rPr lang="ar-SA" sz="2400" dirty="0" smtClean="0">
                <a:latin typeface="Sakkal Majalla" panose="02000000000000000000" pitchFamily="2" charset="-78"/>
                <a:cs typeface="Sakkal Majalla" panose="02000000000000000000" pitchFamily="2" charset="-78"/>
              </a:rPr>
              <a:t>والذي رمزنا له ب </a:t>
            </a:r>
            <a:r>
              <a:rPr lang="en-US" sz="2400" dirty="0" smtClean="0">
                <a:latin typeface="Sakkal Majalla" panose="02000000000000000000" pitchFamily="2" charset="-78"/>
                <a:cs typeface="Sakkal Majalla" panose="02000000000000000000" pitchFamily="2" charset="-78"/>
              </a:rPr>
              <a:t>x</a:t>
            </a:r>
            <a:r>
              <a:rPr lang="ar-SA" sz="2400" dirty="0" smtClean="0">
                <a:latin typeface="Sakkal Majalla" panose="02000000000000000000" pitchFamily="2" charset="-78"/>
                <a:cs typeface="Sakkal Majalla" panose="02000000000000000000" pitchFamily="2" charset="-78"/>
              </a:rPr>
              <a:t>.</a:t>
            </a:r>
            <a:br>
              <a:rPr lang="ar-SA" sz="2400" dirty="0" smtClean="0">
                <a:latin typeface="Sakkal Majalla" panose="02000000000000000000" pitchFamily="2" charset="-78"/>
                <a:cs typeface="Sakkal Majalla" panose="02000000000000000000" pitchFamily="2" charset="-78"/>
              </a:rPr>
            </a:br>
            <a:r>
              <a:rPr lang="ar-SA" sz="2400" dirty="0" smtClean="0">
                <a:latin typeface="Sakkal Majalla" panose="02000000000000000000" pitchFamily="2" charset="-78"/>
                <a:cs typeface="Sakkal Majalla" panose="02000000000000000000" pitchFamily="2" charset="-78"/>
              </a:rPr>
              <a:t>لذلك، فالجواب الذي حصلنا عليه هو الجواب النهائي، </a:t>
            </a:r>
            <a:r>
              <a:rPr lang="ar-SA" sz="2400" dirty="0" smtClean="0">
                <a:latin typeface="Sakkal Majalla" panose="02000000000000000000" pitchFamily="2" charset="-78"/>
                <a:cs typeface="Sakkal Majalla" panose="02000000000000000000" pitchFamily="2" charset="-78"/>
              </a:rPr>
              <a:t>وزمن الصعود هو ساعة ونصف.</a:t>
            </a:r>
          </a:p>
          <a:p>
            <a:pPr algn="r" rtl="1"/>
            <a:r>
              <a:rPr lang="ar-SA" sz="2400" dirty="0" smtClean="0">
                <a:latin typeface="Sakkal Majalla" panose="02000000000000000000" pitchFamily="2" charset="-78"/>
                <a:cs typeface="Sakkal Majalla" panose="02000000000000000000" pitchFamily="2" charset="-78"/>
              </a:rPr>
              <a:t>وزمن النزول هو نصف ساعة.</a:t>
            </a:r>
            <a:endParaRPr lang="en-US" sz="2400" dirty="0">
              <a:latin typeface="Sakkal Majalla" panose="02000000000000000000" pitchFamily="2" charset="-78"/>
              <a:cs typeface="Sakkal Majalla" panose="02000000000000000000" pitchFamily="2" charset="-78"/>
            </a:endParaRPr>
          </a:p>
        </p:txBody>
      </p:sp>
      <p:sp>
        <p:nvSpPr>
          <p:cNvPr id="5" name="TextBox 4"/>
          <p:cNvSpPr txBox="1"/>
          <p:nvPr/>
        </p:nvSpPr>
        <p:spPr>
          <a:xfrm>
            <a:off x="169187" y="3257034"/>
            <a:ext cx="2526717" cy="1200329"/>
          </a:xfrm>
          <a:prstGeom prst="rect">
            <a:avLst/>
          </a:prstGeom>
          <a:noFill/>
        </p:spPr>
        <p:txBody>
          <a:bodyPr wrap="none" rtlCol="0">
            <a:spAutoFit/>
          </a:bodyPr>
          <a:lstStyle/>
          <a:p>
            <a:pPr algn="r" rtl="1"/>
            <a:r>
              <a:rPr lang="ar-SA" dirty="0">
                <a:latin typeface="Sakkal Majalla" panose="02000000000000000000" pitchFamily="2" charset="-78"/>
                <a:cs typeface="Sakkal Majalla" panose="02000000000000000000" pitchFamily="2" charset="-78"/>
              </a:rPr>
              <a:t>الحل النهائي، نستعين بالمعطى </a:t>
            </a:r>
            <a:r>
              <a:rPr lang="ar-SA" dirty="0" smtClean="0">
                <a:latin typeface="Sakkal Majalla" panose="02000000000000000000" pitchFamily="2" charset="-78"/>
                <a:cs typeface="Sakkal Majalla" panose="02000000000000000000" pitchFamily="2" charset="-78"/>
              </a:rPr>
              <a:t>مسافة</a:t>
            </a:r>
            <a:br>
              <a:rPr lang="ar-SA" dirty="0" smtClean="0">
                <a:latin typeface="Sakkal Majalla" panose="02000000000000000000" pitchFamily="2" charset="-78"/>
                <a:cs typeface="Sakkal Majalla" panose="02000000000000000000" pitchFamily="2" charset="-78"/>
              </a:rPr>
            </a:br>
            <a:r>
              <a:rPr lang="ar-SA" dirty="0" smtClean="0">
                <a:latin typeface="Sakkal Majalla" panose="02000000000000000000" pitchFamily="2" charset="-78"/>
                <a:cs typeface="Sakkal Majalla" panose="02000000000000000000" pitchFamily="2" charset="-78"/>
              </a:rPr>
              <a:t>الصعود والنزول هي نفسها (لأنه قاد</a:t>
            </a:r>
            <a:br>
              <a:rPr lang="ar-SA" dirty="0" smtClean="0">
                <a:latin typeface="Sakkal Majalla" panose="02000000000000000000" pitchFamily="2" charset="-78"/>
                <a:cs typeface="Sakkal Majalla" panose="02000000000000000000" pitchFamily="2" charset="-78"/>
              </a:rPr>
            </a:br>
            <a:r>
              <a:rPr lang="ar-SA" dirty="0" smtClean="0">
                <a:latin typeface="Sakkal Majalla" panose="02000000000000000000" pitchFamily="2" charset="-78"/>
                <a:cs typeface="Sakkal Majalla" panose="02000000000000000000" pitchFamily="2" charset="-78"/>
              </a:rPr>
              <a:t>في نفس الطريق في كلا الاتجاهين).</a:t>
            </a:r>
            <a:endParaRPr lang="ar-SA" dirty="0" smtClean="0">
              <a:latin typeface="Sakkal Majalla" panose="02000000000000000000" pitchFamily="2" charset="-78"/>
              <a:cs typeface="Sakkal Majalla" panose="02000000000000000000" pitchFamily="2" charset="-78"/>
            </a:endParaRPr>
          </a:p>
          <a:p>
            <a:pPr algn="r" rtl="1"/>
            <a:r>
              <a:rPr lang="ar-SA" dirty="0" smtClean="0">
                <a:latin typeface="Sakkal Majalla" panose="02000000000000000000" pitchFamily="2" charset="-78"/>
                <a:cs typeface="Sakkal Majalla" panose="02000000000000000000" pitchFamily="2" charset="-78"/>
              </a:rPr>
              <a:t>لذلك</a:t>
            </a:r>
            <a:r>
              <a:rPr lang="ar-SA" dirty="0">
                <a:latin typeface="Sakkal Majalla" panose="02000000000000000000" pitchFamily="2" charset="-78"/>
                <a:cs typeface="Sakkal Majalla" panose="02000000000000000000" pitchFamily="2" charset="-78"/>
              </a:rPr>
              <a:t>:</a:t>
            </a:r>
            <a:endParaRPr lang="en-US" dirty="0"/>
          </a:p>
        </p:txBody>
      </p:sp>
    </p:spTree>
    <p:extLst>
      <p:ext uri="{BB962C8B-B14F-4D97-AF65-F5344CB8AC3E}">
        <p14:creationId xmlns:p14="http://schemas.microsoft.com/office/powerpoint/2010/main" val="25384282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smtClean="0">
                <a:latin typeface="Sakkal Majalla" panose="02000000000000000000" pitchFamily="2" charset="-78"/>
                <a:cs typeface="Sakkal Majalla" panose="02000000000000000000" pitchFamily="2" charset="-78"/>
              </a:rPr>
              <a:t>مثال لمسألة كلاميّة </a:t>
            </a:r>
            <a:r>
              <a:rPr lang="ar-SA" dirty="0" smtClean="0">
                <a:latin typeface="Sakkal Majalla" panose="02000000000000000000" pitchFamily="2" charset="-78"/>
                <a:cs typeface="Sakkal Majalla" panose="02000000000000000000" pitchFamily="2" charset="-78"/>
              </a:rPr>
              <a:t>7</a:t>
            </a:r>
            <a:endParaRPr lang="en-US" dirty="0">
              <a:latin typeface="Sakkal Majalla" panose="02000000000000000000" pitchFamily="2" charset="-78"/>
              <a:cs typeface="Sakkal Majalla" panose="02000000000000000000" pitchFamily="2" charset="-78"/>
            </a:endParaRPr>
          </a:p>
        </p:txBody>
      </p:sp>
      <p:sp>
        <p:nvSpPr>
          <p:cNvPr id="3" name="Content Placeholder 2"/>
          <p:cNvSpPr>
            <a:spLocks noGrp="1"/>
          </p:cNvSpPr>
          <p:nvPr>
            <p:ph idx="1"/>
          </p:nvPr>
        </p:nvSpPr>
        <p:spPr/>
        <p:txBody>
          <a:bodyPr/>
          <a:lstStyle/>
          <a:p>
            <a:pPr marL="0" indent="0" algn="r" rtl="1">
              <a:buNone/>
            </a:pPr>
            <a:r>
              <a:rPr lang="ar-SA" dirty="0" smtClean="0">
                <a:latin typeface="Sakkal Majalla" panose="02000000000000000000" pitchFamily="2" charset="-78"/>
                <a:cs typeface="Sakkal Majalla" panose="02000000000000000000" pitchFamily="2" charset="-78"/>
              </a:rPr>
              <a:t>انظر بتمعّن الى المسألة التالية، والى الحل في الصفحة التالية:</a:t>
            </a:r>
            <a:endParaRPr lang="en-US" dirty="0">
              <a:latin typeface="Sakkal Majalla" panose="02000000000000000000" pitchFamily="2" charset="-78"/>
              <a:cs typeface="Sakkal Majalla" panose="02000000000000000000" pitchFamily="2" charset="-78"/>
            </a:endParaRPr>
          </a:p>
        </p:txBody>
      </p:sp>
      <p:pic>
        <p:nvPicPr>
          <p:cNvPr id="6" name="Picture 5"/>
          <p:cNvPicPr>
            <a:picLocks noChangeAspect="1"/>
          </p:cNvPicPr>
          <p:nvPr/>
        </p:nvPicPr>
        <p:blipFill>
          <a:blip r:embed="rId2"/>
          <a:stretch>
            <a:fillRect/>
          </a:stretch>
        </p:blipFill>
        <p:spPr>
          <a:xfrm>
            <a:off x="1628775" y="3171102"/>
            <a:ext cx="8934449" cy="1660384"/>
          </a:xfrm>
          <a:prstGeom prst="rect">
            <a:avLst/>
          </a:prstGeom>
        </p:spPr>
      </p:pic>
    </p:spTree>
    <p:extLst>
      <p:ext uri="{BB962C8B-B14F-4D97-AF65-F5344CB8AC3E}">
        <p14:creationId xmlns:p14="http://schemas.microsoft.com/office/powerpoint/2010/main" val="5368074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smtClean="0">
                <a:latin typeface="Sakkal Majalla" panose="02000000000000000000" pitchFamily="2" charset="-78"/>
                <a:cs typeface="Sakkal Majalla" panose="02000000000000000000" pitchFamily="2" charset="-78"/>
              </a:rPr>
              <a:t>حلّ لمسألة كلاميّة </a:t>
            </a:r>
            <a:r>
              <a:rPr lang="ar-SA" dirty="0" smtClean="0">
                <a:latin typeface="Sakkal Majalla" panose="02000000000000000000" pitchFamily="2" charset="-78"/>
                <a:cs typeface="Sakkal Majalla" panose="02000000000000000000" pitchFamily="2" charset="-78"/>
              </a:rPr>
              <a:t>7</a:t>
            </a:r>
            <a:endParaRPr lang="en-US" dirty="0">
              <a:latin typeface="Sakkal Majalla" panose="02000000000000000000" pitchFamily="2" charset="-78"/>
              <a:cs typeface="Sakkal Majalla" panose="02000000000000000000" pitchFamily="2" charset="-78"/>
            </a:endParaRPr>
          </a:p>
        </p:txBody>
      </p:sp>
      <p:sp>
        <p:nvSpPr>
          <p:cNvPr id="3" name="Content Placeholder 2"/>
          <p:cNvSpPr>
            <a:spLocks noGrp="1"/>
          </p:cNvSpPr>
          <p:nvPr>
            <p:ph idx="1"/>
          </p:nvPr>
        </p:nvSpPr>
        <p:spPr>
          <a:xfrm>
            <a:off x="838200" y="1485106"/>
            <a:ext cx="10515600" cy="5372894"/>
          </a:xfrm>
        </p:spPr>
        <p:txBody>
          <a:bodyPr>
            <a:normAutofit/>
          </a:bodyPr>
          <a:lstStyle/>
          <a:p>
            <a:pPr marL="0" indent="0" algn="r" rtl="1">
              <a:buNone/>
            </a:pPr>
            <a:r>
              <a:rPr lang="ar-SA" sz="2000" dirty="0" smtClean="0">
                <a:latin typeface="Sakkal Majalla" panose="02000000000000000000" pitchFamily="2" charset="-78"/>
                <a:cs typeface="Sakkal Majalla" panose="02000000000000000000" pitchFamily="2" charset="-78"/>
              </a:rPr>
              <a:t>لبداية الحلّ، يجب النظر الى المسألة، ما المطلوب منها، والقيام بترتيب المعطيات.</a:t>
            </a:r>
          </a:p>
          <a:p>
            <a:pPr algn="r" rtl="1">
              <a:buFontTx/>
              <a:buChar char="-"/>
            </a:pPr>
            <a:r>
              <a:rPr lang="ar-SA" sz="2000" dirty="0" smtClean="0">
                <a:latin typeface="Sakkal Majalla" panose="02000000000000000000" pitchFamily="2" charset="-78"/>
                <a:cs typeface="Sakkal Majalla" panose="02000000000000000000" pitchFamily="2" charset="-78"/>
              </a:rPr>
              <a:t>بداية الحلّ هي بترتيب المعطيات، وربطها ببعض. في نظرة سريعة نميّز </a:t>
            </a:r>
            <a:r>
              <a:rPr lang="ar-SA" sz="2000" dirty="0" smtClean="0">
                <a:latin typeface="Sakkal Majalla" panose="02000000000000000000" pitchFamily="2" charset="-78"/>
                <a:cs typeface="Sakkal Majalla" panose="02000000000000000000" pitchFamily="2" charset="-78"/>
              </a:rPr>
              <a:t>عمر فاتن مرتبط بعمر عايدة. </a:t>
            </a:r>
            <a:r>
              <a:rPr lang="ar-SA" sz="2000" dirty="0" smtClean="0">
                <a:latin typeface="Sakkal Majalla" panose="02000000000000000000" pitchFamily="2" charset="-78"/>
                <a:cs typeface="Sakkal Majalla" panose="02000000000000000000" pitchFamily="2" charset="-78"/>
              </a:rPr>
              <a:t>لذلك، فنرمز </a:t>
            </a:r>
            <a:r>
              <a:rPr lang="ar-SA" sz="2000" dirty="0" smtClean="0">
                <a:latin typeface="Sakkal Majalla" panose="02000000000000000000" pitchFamily="2" charset="-78"/>
                <a:cs typeface="Sakkal Majalla" panose="02000000000000000000" pitchFamily="2" charset="-78"/>
              </a:rPr>
              <a:t>لعمر عايدة ب </a:t>
            </a:r>
            <a:r>
              <a:rPr lang="en-US" sz="2000" dirty="0" smtClean="0">
                <a:latin typeface="Sakkal Majalla" panose="02000000000000000000" pitchFamily="2" charset="-78"/>
                <a:cs typeface="Sakkal Majalla" panose="02000000000000000000" pitchFamily="2" charset="-78"/>
              </a:rPr>
              <a:t>x</a:t>
            </a:r>
            <a:r>
              <a:rPr lang="ar-SA" sz="2000" dirty="0" smtClean="0">
                <a:latin typeface="Sakkal Majalla" panose="02000000000000000000" pitchFamily="2" charset="-78"/>
                <a:cs typeface="Sakkal Majalla" panose="02000000000000000000" pitchFamily="2" charset="-78"/>
              </a:rPr>
              <a:t>.</a:t>
            </a:r>
          </a:p>
          <a:p>
            <a:pPr algn="r" rtl="1">
              <a:buFontTx/>
              <a:buChar char="-"/>
            </a:pPr>
            <a:r>
              <a:rPr lang="ar-SA" sz="2000" dirty="0" smtClean="0">
                <a:latin typeface="Sakkal Majalla" panose="02000000000000000000" pitchFamily="2" charset="-78"/>
                <a:cs typeface="Sakkal Majalla" panose="02000000000000000000" pitchFamily="2" charset="-78"/>
              </a:rPr>
              <a:t>لإيجاد الحل، نقوم ببناء الجدول التالي:		</a:t>
            </a:r>
            <a:endParaRPr lang="en-US" sz="2000" dirty="0">
              <a:latin typeface="Sakkal Majalla" panose="02000000000000000000" pitchFamily="2" charset="-78"/>
              <a:cs typeface="Sakkal Majalla" panose="02000000000000000000" pitchFamily="2" charset="-78"/>
            </a:endParaRPr>
          </a:p>
        </p:txBody>
      </p:sp>
      <mc:AlternateContent xmlns:mc="http://schemas.openxmlformats.org/markup-compatibility/2006">
        <mc:Choice xmlns:a14="http://schemas.microsoft.com/office/drawing/2010/main" Requires="a14">
          <p:graphicFrame>
            <p:nvGraphicFramePr>
              <p:cNvPr id="4" name="Table 3"/>
              <p:cNvGraphicFramePr>
                <a:graphicFrameLocks noGrp="1"/>
              </p:cNvGraphicFramePr>
              <p:nvPr>
                <p:extLst>
                  <p:ext uri="{D42A27DB-BD31-4B8C-83A1-F6EECF244321}">
                    <p14:modId xmlns:p14="http://schemas.microsoft.com/office/powerpoint/2010/main" val="546580580"/>
                  </p:ext>
                </p:extLst>
              </p:nvPr>
            </p:nvGraphicFramePr>
            <p:xfrm>
              <a:off x="5155327" y="2368129"/>
              <a:ext cx="2310186" cy="731520"/>
            </p:xfrm>
            <a:graphic>
              <a:graphicData uri="http://schemas.openxmlformats.org/drawingml/2006/table">
                <a:tbl>
                  <a:tblPr firstRow="1" bandRow="1">
                    <a:tableStyleId>{2D5ABB26-0587-4C30-8999-92F81FD0307C}</a:tableStyleId>
                  </a:tblPr>
                  <a:tblGrid>
                    <a:gridCol w="1107687">
                      <a:extLst>
                        <a:ext uri="{9D8B030D-6E8A-4147-A177-3AD203B41FA5}">
                          <a16:colId xmlns:a16="http://schemas.microsoft.com/office/drawing/2014/main" val="3479917351"/>
                        </a:ext>
                      </a:extLst>
                    </a:gridCol>
                    <a:gridCol w="1202499">
                      <a:extLst>
                        <a:ext uri="{9D8B030D-6E8A-4147-A177-3AD203B41FA5}">
                          <a16:colId xmlns:a16="http://schemas.microsoft.com/office/drawing/2014/main" val="2421326015"/>
                        </a:ext>
                      </a:extLst>
                    </a:gridCol>
                  </a:tblGrid>
                  <a:tr h="22638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cs typeface="Sakkal Majalla" panose="02000000000000000000" pitchFamily="2" charset="-78"/>
                                  </a:rPr>
                                  <m:t>𝑥</m:t>
                                </m:r>
                              </m:oMath>
                            </m:oMathPara>
                          </a14:m>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ar-SA" dirty="0" smtClean="0">
                              <a:latin typeface="Sakkal Majalla" panose="02000000000000000000" pitchFamily="2" charset="-78"/>
                              <a:cs typeface="Sakkal Majalla" panose="02000000000000000000" pitchFamily="2" charset="-78"/>
                            </a:rPr>
                            <a:t>عمر عايدة</a:t>
                          </a:r>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58907963"/>
                      </a:ext>
                    </a:extLst>
                  </a:tr>
                  <a:tr h="346251">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cs typeface="Sakkal Majalla" panose="02000000000000000000" pitchFamily="2" charset="-78"/>
                                  </a:rPr>
                                  <m:t>3</m:t>
                                </m:r>
                                <m:r>
                                  <a:rPr lang="en-US" b="0" i="1" smtClean="0">
                                    <a:latin typeface="Cambria Math" panose="02040503050406030204" pitchFamily="18" charset="0"/>
                                    <a:cs typeface="Sakkal Majalla" panose="02000000000000000000" pitchFamily="2" charset="-78"/>
                                  </a:rPr>
                                  <m:t>𝑥</m:t>
                                </m:r>
                              </m:oMath>
                            </m:oMathPara>
                          </a14:m>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ar-SA" dirty="0" smtClean="0">
                              <a:latin typeface="Sakkal Majalla" panose="02000000000000000000" pitchFamily="2" charset="-78"/>
                              <a:cs typeface="Sakkal Majalla" panose="02000000000000000000" pitchFamily="2" charset="-78"/>
                            </a:rPr>
                            <a:t>عمر</a:t>
                          </a:r>
                          <a:r>
                            <a:rPr lang="ar-SA" baseline="0" dirty="0" smtClean="0">
                              <a:latin typeface="Sakkal Majalla" panose="02000000000000000000" pitchFamily="2" charset="-78"/>
                              <a:cs typeface="Sakkal Majalla" panose="02000000000000000000" pitchFamily="2" charset="-78"/>
                            </a:rPr>
                            <a:t> فاتن</a:t>
                          </a:r>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33927354"/>
                      </a:ext>
                    </a:extLst>
                  </a:tr>
                </a:tbl>
              </a:graphicData>
            </a:graphic>
          </p:graphicFrame>
        </mc:Choice>
        <mc:Fallback>
          <p:graphicFrame>
            <p:nvGraphicFramePr>
              <p:cNvPr id="4" name="Table 3"/>
              <p:cNvGraphicFramePr>
                <a:graphicFrameLocks noGrp="1"/>
              </p:cNvGraphicFramePr>
              <p:nvPr>
                <p:extLst>
                  <p:ext uri="{D42A27DB-BD31-4B8C-83A1-F6EECF244321}">
                    <p14:modId xmlns:p14="http://schemas.microsoft.com/office/powerpoint/2010/main" val="546580580"/>
                  </p:ext>
                </p:extLst>
              </p:nvPr>
            </p:nvGraphicFramePr>
            <p:xfrm>
              <a:off x="5155327" y="2368129"/>
              <a:ext cx="2310186" cy="731520"/>
            </p:xfrm>
            <a:graphic>
              <a:graphicData uri="http://schemas.openxmlformats.org/drawingml/2006/table">
                <a:tbl>
                  <a:tblPr firstRow="1" bandRow="1">
                    <a:tableStyleId>{2D5ABB26-0587-4C30-8999-92F81FD0307C}</a:tableStyleId>
                  </a:tblPr>
                  <a:tblGrid>
                    <a:gridCol w="1107687">
                      <a:extLst>
                        <a:ext uri="{9D8B030D-6E8A-4147-A177-3AD203B41FA5}">
                          <a16:colId xmlns:a16="http://schemas.microsoft.com/office/drawing/2014/main" val="3479917351"/>
                        </a:ext>
                      </a:extLst>
                    </a:gridCol>
                    <a:gridCol w="1202499">
                      <a:extLst>
                        <a:ext uri="{9D8B030D-6E8A-4147-A177-3AD203B41FA5}">
                          <a16:colId xmlns:a16="http://schemas.microsoft.com/office/drawing/2014/main" val="2421326015"/>
                        </a:ext>
                      </a:extLst>
                    </a:gridCol>
                  </a:tblGrid>
                  <a:tr h="365760">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2"/>
                          <a:stretch>
                            <a:fillRect l="-549" t="-9836" r="-109890" b="-121311"/>
                          </a:stretch>
                        </a:blipFill>
                      </a:tcPr>
                    </a:tc>
                    <a:tc>
                      <a:txBody>
                        <a:bodyPr/>
                        <a:lstStyle/>
                        <a:p>
                          <a:pPr algn="ctr" rtl="1"/>
                          <a:r>
                            <a:rPr lang="ar-SA" dirty="0" smtClean="0">
                              <a:latin typeface="Sakkal Majalla" panose="02000000000000000000" pitchFamily="2" charset="-78"/>
                              <a:cs typeface="Sakkal Majalla" panose="02000000000000000000" pitchFamily="2" charset="-78"/>
                            </a:rPr>
                            <a:t>عمر عايدة</a:t>
                          </a:r>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58907963"/>
                      </a:ext>
                    </a:extLst>
                  </a:tr>
                  <a:tr h="365760">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2"/>
                          <a:stretch>
                            <a:fillRect l="-549" t="-111667" r="-109890" b="-23333"/>
                          </a:stretch>
                        </a:blipFill>
                      </a:tcPr>
                    </a:tc>
                    <a:tc>
                      <a:txBody>
                        <a:bodyPr/>
                        <a:lstStyle/>
                        <a:p>
                          <a:pPr algn="ctr" rtl="1"/>
                          <a:r>
                            <a:rPr lang="ar-SA" dirty="0" smtClean="0">
                              <a:latin typeface="Sakkal Majalla" panose="02000000000000000000" pitchFamily="2" charset="-78"/>
                              <a:cs typeface="Sakkal Majalla" panose="02000000000000000000" pitchFamily="2" charset="-78"/>
                            </a:rPr>
                            <a:t>عمر</a:t>
                          </a:r>
                          <a:r>
                            <a:rPr lang="ar-SA" baseline="0" dirty="0" smtClean="0">
                              <a:latin typeface="Sakkal Majalla" panose="02000000000000000000" pitchFamily="2" charset="-78"/>
                              <a:cs typeface="Sakkal Majalla" panose="02000000000000000000" pitchFamily="2" charset="-78"/>
                            </a:rPr>
                            <a:t> فاتن</a:t>
                          </a:r>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33927354"/>
                      </a:ext>
                    </a:extLst>
                  </a:tr>
                </a:tbl>
              </a:graphicData>
            </a:graphic>
          </p:graphicFrame>
        </mc:Fallback>
      </mc:AlternateContent>
      <mc:AlternateContent xmlns:mc="http://schemas.openxmlformats.org/markup-compatibility/2006">
        <mc:Choice xmlns:a14="http://schemas.microsoft.com/office/drawing/2010/main" Requires="a14">
          <p:graphicFrame>
            <p:nvGraphicFramePr>
              <p:cNvPr id="6" name="Table 5"/>
              <p:cNvGraphicFramePr>
                <a:graphicFrameLocks noGrp="1"/>
              </p:cNvGraphicFramePr>
              <p:nvPr>
                <p:extLst>
                  <p:ext uri="{D42A27DB-BD31-4B8C-83A1-F6EECF244321}">
                    <p14:modId xmlns:p14="http://schemas.microsoft.com/office/powerpoint/2010/main" val="3941266573"/>
                  </p:ext>
                </p:extLst>
              </p:nvPr>
            </p:nvGraphicFramePr>
            <p:xfrm>
              <a:off x="2013399" y="3634328"/>
              <a:ext cx="3170621" cy="1135230"/>
            </p:xfrm>
            <a:graphic>
              <a:graphicData uri="http://schemas.openxmlformats.org/drawingml/2006/table">
                <a:tbl>
                  <a:tblPr firstRow="1" bandRow="1">
                    <a:tableStyleId>{2D5ABB26-0587-4C30-8999-92F81FD0307C}</a:tableStyleId>
                  </a:tblPr>
                  <a:tblGrid>
                    <a:gridCol w="3170621">
                      <a:extLst>
                        <a:ext uri="{9D8B030D-6E8A-4147-A177-3AD203B41FA5}">
                          <a16:colId xmlns:a16="http://schemas.microsoft.com/office/drawing/2014/main" val="3903399494"/>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sz="1800" b="0" i="1" smtClean="0">
                                    <a:latin typeface="Cambria Math" panose="02040503050406030204" pitchFamily="18" charset="0"/>
                                    <a:cs typeface="Sakkal Majalla" panose="02000000000000000000" pitchFamily="2" charset="-78"/>
                                  </a:rPr>
                                  <m:t>𝑥</m:t>
                                </m:r>
                                <m:r>
                                  <a:rPr lang="en-US" sz="1800" b="0" i="1" smtClean="0">
                                    <a:latin typeface="Cambria Math" panose="02040503050406030204" pitchFamily="18" charset="0"/>
                                    <a:cs typeface="Sakkal Majalla" panose="02000000000000000000" pitchFamily="2" charset="-78"/>
                                  </a:rPr>
                                  <m:t>+</m:t>
                                </m:r>
                                <m:r>
                                  <a:rPr lang="en-US" sz="1800" b="0" i="1" smtClean="0">
                                    <a:latin typeface="Cambria Math" panose="02040503050406030204" pitchFamily="18" charset="0"/>
                                    <a:cs typeface="Sakkal Majalla" panose="02000000000000000000" pitchFamily="2" charset="-78"/>
                                  </a:rPr>
                                  <m:t>3</m:t>
                                </m:r>
                                <m:r>
                                  <a:rPr lang="en-US" sz="1800" b="0" i="1" smtClean="0">
                                    <a:latin typeface="Cambria Math" panose="02040503050406030204" pitchFamily="18" charset="0"/>
                                    <a:cs typeface="Sakkal Majalla" panose="02000000000000000000" pitchFamily="2" charset="-78"/>
                                  </a:rPr>
                                  <m:t>𝑥</m:t>
                                </m:r>
                                <m:r>
                                  <a:rPr lang="en-US" sz="1800" b="0" i="1" smtClean="0">
                                    <a:latin typeface="Cambria Math" panose="02040503050406030204" pitchFamily="18" charset="0"/>
                                    <a:cs typeface="Sakkal Majalla" panose="02000000000000000000" pitchFamily="2" charset="-78"/>
                                  </a:rPr>
                                  <m:t>=</m:t>
                                </m:r>
                                <m:r>
                                  <a:rPr lang="en-US" sz="1800" b="0" i="1" smtClean="0">
                                    <a:latin typeface="Cambria Math" panose="02040503050406030204" pitchFamily="18" charset="0"/>
                                    <a:cs typeface="Sakkal Majalla" panose="02000000000000000000" pitchFamily="2" charset="-78"/>
                                  </a:rPr>
                                  <m:t>36</m:t>
                                </m:r>
                              </m:oMath>
                            </m:oMathPara>
                          </a14:m>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84514771"/>
                      </a:ext>
                    </a:extLst>
                  </a:tr>
                  <a:tr h="39355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sz="1800" b="0" i="1" smtClean="0">
                                    <a:latin typeface="Cambria Math" panose="02040503050406030204" pitchFamily="18" charset="0"/>
                                    <a:cs typeface="Sakkal Majalla" panose="02000000000000000000" pitchFamily="2" charset="-78"/>
                                  </a:rPr>
                                  <m:t>4</m:t>
                                </m:r>
                                <m:r>
                                  <a:rPr lang="en-US" sz="1800" b="0" i="1" smtClean="0">
                                    <a:latin typeface="Cambria Math" panose="02040503050406030204" pitchFamily="18" charset="0"/>
                                    <a:cs typeface="Sakkal Majalla" panose="02000000000000000000" pitchFamily="2" charset="-78"/>
                                  </a:rPr>
                                  <m:t>𝑥</m:t>
                                </m:r>
                                <m:r>
                                  <a:rPr lang="en-US" sz="1800" b="0" i="1" smtClean="0">
                                    <a:latin typeface="Cambria Math" panose="02040503050406030204" pitchFamily="18" charset="0"/>
                                    <a:cs typeface="Sakkal Majalla" panose="02000000000000000000" pitchFamily="2" charset="-78"/>
                                  </a:rPr>
                                  <m:t>=</m:t>
                                </m:r>
                                <m:r>
                                  <a:rPr lang="en-US" sz="1800" b="0" i="1" smtClean="0">
                                    <a:latin typeface="Cambria Math" panose="02040503050406030204" pitchFamily="18" charset="0"/>
                                    <a:cs typeface="Sakkal Majalla" panose="02000000000000000000" pitchFamily="2" charset="-78"/>
                                  </a:rPr>
                                  <m:t>36</m:t>
                                </m:r>
                              </m:oMath>
                            </m:oMathPara>
                          </a14:m>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45846578"/>
                      </a:ext>
                    </a:extLst>
                  </a:tr>
                  <a:tr h="370840">
                    <a:tc>
                      <a:txBody>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𝑥</m:t>
                                </m:r>
                                <m:r>
                                  <a:rPr lang="en-US" b="0" i="1" smtClean="0">
                                    <a:latin typeface="Cambria Math" panose="02040503050406030204" pitchFamily="18" charset="0"/>
                                  </a:rPr>
                                  <m:t>=</m:t>
                                </m:r>
                                <m:r>
                                  <a:rPr lang="en-US" b="0" i="1" smtClean="0">
                                    <a:latin typeface="Cambria Math" panose="02040503050406030204" pitchFamily="18" charset="0"/>
                                  </a:rPr>
                                  <m:t>9</m:t>
                                </m:r>
                              </m:oMath>
                            </m:oMathPara>
                          </a14:m>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09667891"/>
                      </a:ext>
                    </a:extLst>
                  </a:tr>
                </a:tbl>
              </a:graphicData>
            </a:graphic>
          </p:graphicFrame>
        </mc:Choice>
        <mc:Fallback>
          <p:graphicFrame>
            <p:nvGraphicFramePr>
              <p:cNvPr id="6" name="Table 5"/>
              <p:cNvGraphicFramePr>
                <a:graphicFrameLocks noGrp="1"/>
              </p:cNvGraphicFramePr>
              <p:nvPr>
                <p:extLst>
                  <p:ext uri="{D42A27DB-BD31-4B8C-83A1-F6EECF244321}">
                    <p14:modId xmlns:p14="http://schemas.microsoft.com/office/powerpoint/2010/main" val="3941266573"/>
                  </p:ext>
                </p:extLst>
              </p:nvPr>
            </p:nvGraphicFramePr>
            <p:xfrm>
              <a:off x="2013399" y="3634328"/>
              <a:ext cx="3170621" cy="1135230"/>
            </p:xfrm>
            <a:graphic>
              <a:graphicData uri="http://schemas.openxmlformats.org/drawingml/2006/table">
                <a:tbl>
                  <a:tblPr firstRow="1" bandRow="1">
                    <a:tableStyleId>{2D5ABB26-0587-4C30-8999-92F81FD0307C}</a:tableStyleId>
                  </a:tblPr>
                  <a:tblGrid>
                    <a:gridCol w="3170621">
                      <a:extLst>
                        <a:ext uri="{9D8B030D-6E8A-4147-A177-3AD203B41FA5}">
                          <a16:colId xmlns:a16="http://schemas.microsoft.com/office/drawing/2014/main" val="3903399494"/>
                        </a:ext>
                      </a:extLst>
                    </a:gridCol>
                  </a:tblGrid>
                  <a:tr h="370840">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3"/>
                          <a:stretch>
                            <a:fillRect b="-206557"/>
                          </a:stretch>
                        </a:blipFill>
                      </a:tcPr>
                    </a:tc>
                    <a:extLst>
                      <a:ext uri="{0D108BD9-81ED-4DB2-BD59-A6C34878D82A}">
                        <a16:rowId xmlns:a16="http://schemas.microsoft.com/office/drawing/2014/main" val="1684514771"/>
                      </a:ext>
                    </a:extLst>
                  </a:tr>
                  <a:tr h="393550">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3"/>
                          <a:stretch>
                            <a:fillRect t="-93846" b="-93846"/>
                          </a:stretch>
                        </a:blipFill>
                      </a:tcPr>
                    </a:tc>
                    <a:extLst>
                      <a:ext uri="{0D108BD9-81ED-4DB2-BD59-A6C34878D82A}">
                        <a16:rowId xmlns:a16="http://schemas.microsoft.com/office/drawing/2014/main" val="3145846578"/>
                      </a:ext>
                    </a:extLst>
                  </a:tr>
                  <a:tr h="370840">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3"/>
                          <a:stretch>
                            <a:fillRect t="-206557"/>
                          </a:stretch>
                        </a:blipFill>
                      </a:tcPr>
                    </a:tc>
                    <a:extLst>
                      <a:ext uri="{0D108BD9-81ED-4DB2-BD59-A6C34878D82A}">
                        <a16:rowId xmlns:a16="http://schemas.microsoft.com/office/drawing/2014/main" val="2609667891"/>
                      </a:ext>
                    </a:extLst>
                  </a:tr>
                </a:tbl>
              </a:graphicData>
            </a:graphic>
          </p:graphicFrame>
        </mc:Fallback>
      </mc:AlternateContent>
      <p:sp>
        <p:nvSpPr>
          <p:cNvPr id="7" name="TextBox 6"/>
          <p:cNvSpPr txBox="1"/>
          <p:nvPr/>
        </p:nvSpPr>
        <p:spPr>
          <a:xfrm>
            <a:off x="10189387" y="4444183"/>
            <a:ext cx="1451039" cy="461665"/>
          </a:xfrm>
          <a:prstGeom prst="rect">
            <a:avLst/>
          </a:prstGeom>
          <a:noFill/>
        </p:spPr>
        <p:txBody>
          <a:bodyPr wrap="none" rtlCol="0">
            <a:spAutoFit/>
          </a:bodyPr>
          <a:lstStyle/>
          <a:p>
            <a:pPr algn="r" rtl="1"/>
            <a:r>
              <a:rPr lang="ar-SA" sz="2400" dirty="0" smtClean="0">
                <a:latin typeface="Sakkal Majalla" panose="02000000000000000000" pitchFamily="2" charset="-78"/>
                <a:cs typeface="Sakkal Majalla" panose="02000000000000000000" pitchFamily="2" charset="-78"/>
              </a:rPr>
              <a:t>الجواب النهائي:</a:t>
            </a:r>
            <a:endParaRPr lang="en-US" sz="2400" dirty="0">
              <a:latin typeface="Sakkal Majalla" panose="02000000000000000000" pitchFamily="2" charset="-78"/>
              <a:cs typeface="Sakkal Majalla" panose="02000000000000000000" pitchFamily="2" charset="-78"/>
            </a:endParaRPr>
          </a:p>
        </p:txBody>
      </p:sp>
      <p:sp>
        <p:nvSpPr>
          <p:cNvPr id="5" name="TextBox 4"/>
          <p:cNvSpPr txBox="1"/>
          <p:nvPr/>
        </p:nvSpPr>
        <p:spPr>
          <a:xfrm>
            <a:off x="2656819" y="2810669"/>
            <a:ext cx="2311850" cy="923330"/>
          </a:xfrm>
          <a:prstGeom prst="rect">
            <a:avLst/>
          </a:prstGeom>
          <a:noFill/>
        </p:spPr>
        <p:txBody>
          <a:bodyPr wrap="none" rtlCol="0">
            <a:spAutoFit/>
          </a:bodyPr>
          <a:lstStyle/>
          <a:p>
            <a:pPr algn="r" rtl="1"/>
            <a:r>
              <a:rPr lang="ar-SA" dirty="0" smtClean="0">
                <a:latin typeface="Sakkal Majalla" panose="02000000000000000000" pitchFamily="2" charset="-78"/>
                <a:cs typeface="Sakkal Majalla" panose="02000000000000000000" pitchFamily="2" charset="-78"/>
              </a:rPr>
              <a:t>الحل، نستعين بالمعطى انّ مجموع</a:t>
            </a:r>
            <a:br>
              <a:rPr lang="ar-SA" dirty="0" smtClean="0">
                <a:latin typeface="Sakkal Majalla" panose="02000000000000000000" pitchFamily="2" charset="-78"/>
                <a:cs typeface="Sakkal Majalla" panose="02000000000000000000" pitchFamily="2" charset="-78"/>
              </a:rPr>
            </a:br>
            <a:r>
              <a:rPr lang="ar-SA" dirty="0" smtClean="0">
                <a:latin typeface="Sakkal Majalla" panose="02000000000000000000" pitchFamily="2" charset="-78"/>
                <a:cs typeface="Sakkal Majalla" panose="02000000000000000000" pitchFamily="2" charset="-78"/>
              </a:rPr>
              <a:t>أعمار عايدة وفاتن هو 36.</a:t>
            </a:r>
            <a:endParaRPr lang="en-US" dirty="0" smtClean="0">
              <a:latin typeface="Sakkal Majalla" panose="02000000000000000000" pitchFamily="2" charset="-78"/>
              <a:cs typeface="Sakkal Majalla" panose="02000000000000000000" pitchFamily="2" charset="-78"/>
            </a:endParaRPr>
          </a:p>
          <a:p>
            <a:pPr algn="r" rtl="1"/>
            <a:r>
              <a:rPr lang="ar-SA" dirty="0" smtClean="0">
                <a:latin typeface="Sakkal Majalla" panose="02000000000000000000" pitchFamily="2" charset="-78"/>
                <a:cs typeface="Sakkal Majalla" panose="02000000000000000000" pitchFamily="2" charset="-78"/>
              </a:rPr>
              <a:t>لذلك</a:t>
            </a:r>
            <a:r>
              <a:rPr lang="ar-SA" dirty="0">
                <a:latin typeface="Sakkal Majalla" panose="02000000000000000000" pitchFamily="2" charset="-78"/>
                <a:cs typeface="Sakkal Majalla" panose="02000000000000000000" pitchFamily="2" charset="-78"/>
              </a:rPr>
              <a:t>:</a:t>
            </a:r>
            <a:endParaRPr lang="en-US" dirty="0"/>
          </a:p>
        </p:txBody>
      </p:sp>
      <mc:AlternateContent xmlns:mc="http://schemas.openxmlformats.org/markup-compatibility/2006">
        <mc:Choice xmlns:a14="http://schemas.microsoft.com/office/drawing/2010/main" Requires="a14">
          <p:graphicFrame>
            <p:nvGraphicFramePr>
              <p:cNvPr id="8" name="Table 7"/>
              <p:cNvGraphicFramePr>
                <a:graphicFrameLocks noGrp="1"/>
              </p:cNvGraphicFramePr>
              <p:nvPr>
                <p:extLst>
                  <p:ext uri="{D42A27DB-BD31-4B8C-83A1-F6EECF244321}">
                    <p14:modId xmlns:p14="http://schemas.microsoft.com/office/powerpoint/2010/main" val="2853060484"/>
                  </p:ext>
                </p:extLst>
              </p:nvPr>
            </p:nvGraphicFramePr>
            <p:xfrm>
              <a:off x="7879202" y="4201943"/>
              <a:ext cx="2310185" cy="1005840"/>
            </p:xfrm>
            <a:graphic>
              <a:graphicData uri="http://schemas.openxmlformats.org/drawingml/2006/table">
                <a:tbl>
                  <a:tblPr firstRow="1" bandRow="1">
                    <a:tableStyleId>{2D5ABB26-0587-4C30-8999-92F81FD0307C}</a:tableStyleId>
                  </a:tblPr>
                  <a:tblGrid>
                    <a:gridCol w="748700">
                      <a:extLst>
                        <a:ext uri="{9D8B030D-6E8A-4147-A177-3AD203B41FA5}">
                          <a16:colId xmlns:a16="http://schemas.microsoft.com/office/drawing/2014/main" val="3966726185"/>
                        </a:ext>
                      </a:extLst>
                    </a:gridCol>
                    <a:gridCol w="748700">
                      <a:extLst>
                        <a:ext uri="{9D8B030D-6E8A-4147-A177-3AD203B41FA5}">
                          <a16:colId xmlns:a16="http://schemas.microsoft.com/office/drawing/2014/main" val="3479917351"/>
                        </a:ext>
                      </a:extLst>
                    </a:gridCol>
                    <a:gridCol w="812785">
                      <a:extLst>
                        <a:ext uri="{9D8B030D-6E8A-4147-A177-3AD203B41FA5}">
                          <a16:colId xmlns:a16="http://schemas.microsoft.com/office/drawing/2014/main" val="2421326015"/>
                        </a:ext>
                      </a:extLst>
                    </a:gridCol>
                  </a:tblGrid>
                  <a:tr h="22638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dirty="0" smtClean="0">
                              <a:latin typeface="Sakkal Majalla" panose="02000000000000000000" pitchFamily="2" charset="-78"/>
                              <a:cs typeface="Sakkal Majalla" panose="02000000000000000000" pitchFamily="2" charset="-78"/>
                            </a:rPr>
                            <a:t>9</a:t>
                          </a:r>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cs typeface="Sakkal Majalla" panose="02000000000000000000" pitchFamily="2" charset="-78"/>
                                  </a:rPr>
                                  <m:t>𝑥</m:t>
                                </m:r>
                              </m:oMath>
                            </m:oMathPara>
                          </a14:m>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ar-SA" dirty="0" smtClean="0">
                              <a:latin typeface="Sakkal Majalla" panose="02000000000000000000" pitchFamily="2" charset="-78"/>
                              <a:cs typeface="Sakkal Majalla" panose="02000000000000000000" pitchFamily="2" charset="-78"/>
                            </a:rPr>
                            <a:t>عمر عايدة</a:t>
                          </a:r>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58907963"/>
                      </a:ext>
                    </a:extLst>
                  </a:tr>
                  <a:tr h="346251">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dirty="0" smtClean="0">
                              <a:latin typeface="Sakkal Majalla" panose="02000000000000000000" pitchFamily="2" charset="-78"/>
                              <a:cs typeface="Sakkal Majalla" panose="02000000000000000000" pitchFamily="2" charset="-78"/>
                            </a:rPr>
                            <a:t>27</a:t>
                          </a:r>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cs typeface="Sakkal Majalla" panose="02000000000000000000" pitchFamily="2" charset="-78"/>
                                  </a:rPr>
                                  <m:t>3</m:t>
                                </m:r>
                                <m:r>
                                  <a:rPr lang="en-US" b="0" i="1" smtClean="0">
                                    <a:latin typeface="Cambria Math" panose="02040503050406030204" pitchFamily="18" charset="0"/>
                                    <a:cs typeface="Sakkal Majalla" panose="02000000000000000000" pitchFamily="2" charset="-78"/>
                                  </a:rPr>
                                  <m:t>𝑥</m:t>
                                </m:r>
                              </m:oMath>
                            </m:oMathPara>
                          </a14:m>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ar-SA" dirty="0" smtClean="0">
                              <a:latin typeface="Sakkal Majalla" panose="02000000000000000000" pitchFamily="2" charset="-78"/>
                              <a:cs typeface="Sakkal Majalla" panose="02000000000000000000" pitchFamily="2" charset="-78"/>
                            </a:rPr>
                            <a:t>عمر</a:t>
                          </a:r>
                          <a:r>
                            <a:rPr lang="ar-SA" baseline="0" dirty="0" smtClean="0">
                              <a:latin typeface="Sakkal Majalla" panose="02000000000000000000" pitchFamily="2" charset="-78"/>
                              <a:cs typeface="Sakkal Majalla" panose="02000000000000000000" pitchFamily="2" charset="-78"/>
                            </a:rPr>
                            <a:t> فاتن</a:t>
                          </a:r>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33927354"/>
                      </a:ext>
                    </a:extLst>
                  </a:tr>
                </a:tbl>
              </a:graphicData>
            </a:graphic>
          </p:graphicFrame>
        </mc:Choice>
        <mc:Fallback>
          <p:graphicFrame>
            <p:nvGraphicFramePr>
              <p:cNvPr id="8" name="Table 7"/>
              <p:cNvGraphicFramePr>
                <a:graphicFrameLocks noGrp="1"/>
              </p:cNvGraphicFramePr>
              <p:nvPr>
                <p:extLst>
                  <p:ext uri="{D42A27DB-BD31-4B8C-83A1-F6EECF244321}">
                    <p14:modId xmlns:p14="http://schemas.microsoft.com/office/powerpoint/2010/main" val="2853060484"/>
                  </p:ext>
                </p:extLst>
              </p:nvPr>
            </p:nvGraphicFramePr>
            <p:xfrm>
              <a:off x="7879202" y="4201943"/>
              <a:ext cx="2310185" cy="1005840"/>
            </p:xfrm>
            <a:graphic>
              <a:graphicData uri="http://schemas.openxmlformats.org/drawingml/2006/table">
                <a:tbl>
                  <a:tblPr firstRow="1" bandRow="1">
                    <a:tableStyleId>{2D5ABB26-0587-4C30-8999-92F81FD0307C}</a:tableStyleId>
                  </a:tblPr>
                  <a:tblGrid>
                    <a:gridCol w="748700">
                      <a:extLst>
                        <a:ext uri="{9D8B030D-6E8A-4147-A177-3AD203B41FA5}">
                          <a16:colId xmlns:a16="http://schemas.microsoft.com/office/drawing/2014/main" val="3966726185"/>
                        </a:ext>
                      </a:extLst>
                    </a:gridCol>
                    <a:gridCol w="748700">
                      <a:extLst>
                        <a:ext uri="{9D8B030D-6E8A-4147-A177-3AD203B41FA5}">
                          <a16:colId xmlns:a16="http://schemas.microsoft.com/office/drawing/2014/main" val="3479917351"/>
                        </a:ext>
                      </a:extLst>
                    </a:gridCol>
                    <a:gridCol w="812785">
                      <a:extLst>
                        <a:ext uri="{9D8B030D-6E8A-4147-A177-3AD203B41FA5}">
                          <a16:colId xmlns:a16="http://schemas.microsoft.com/office/drawing/2014/main" val="2421326015"/>
                        </a:ext>
                      </a:extLst>
                    </a:gridCol>
                  </a:tblGrid>
                  <a:tr h="64008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dirty="0" smtClean="0">
                              <a:latin typeface="Sakkal Majalla" panose="02000000000000000000" pitchFamily="2" charset="-78"/>
                              <a:cs typeface="Sakkal Majalla" panose="02000000000000000000" pitchFamily="2" charset="-78"/>
                            </a:rPr>
                            <a:t>9</a:t>
                          </a:r>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4"/>
                          <a:stretch>
                            <a:fillRect l="-100813" t="-5660" r="-110569" b="-69811"/>
                          </a:stretch>
                        </a:blipFill>
                      </a:tcPr>
                    </a:tc>
                    <a:tc>
                      <a:txBody>
                        <a:bodyPr/>
                        <a:lstStyle/>
                        <a:p>
                          <a:pPr algn="ctr" rtl="1"/>
                          <a:r>
                            <a:rPr lang="ar-SA" dirty="0" smtClean="0">
                              <a:latin typeface="Sakkal Majalla" panose="02000000000000000000" pitchFamily="2" charset="-78"/>
                              <a:cs typeface="Sakkal Majalla" panose="02000000000000000000" pitchFamily="2" charset="-78"/>
                            </a:rPr>
                            <a:t>عمر عايدة</a:t>
                          </a:r>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58907963"/>
                      </a:ext>
                    </a:extLst>
                  </a:tr>
                  <a:tr h="36576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dirty="0" smtClean="0">
                              <a:latin typeface="Sakkal Majalla" panose="02000000000000000000" pitchFamily="2" charset="-78"/>
                              <a:cs typeface="Sakkal Majalla" panose="02000000000000000000" pitchFamily="2" charset="-78"/>
                            </a:rPr>
                            <a:t>27</a:t>
                          </a:r>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4"/>
                          <a:stretch>
                            <a:fillRect l="-100813" t="-186667" r="-110569" b="-23333"/>
                          </a:stretch>
                        </a:blipFill>
                      </a:tcPr>
                    </a:tc>
                    <a:tc>
                      <a:txBody>
                        <a:bodyPr/>
                        <a:lstStyle/>
                        <a:p>
                          <a:pPr algn="ctr" rtl="1"/>
                          <a:r>
                            <a:rPr lang="ar-SA" dirty="0" smtClean="0">
                              <a:latin typeface="Sakkal Majalla" panose="02000000000000000000" pitchFamily="2" charset="-78"/>
                              <a:cs typeface="Sakkal Majalla" panose="02000000000000000000" pitchFamily="2" charset="-78"/>
                            </a:rPr>
                            <a:t>عمر</a:t>
                          </a:r>
                          <a:r>
                            <a:rPr lang="ar-SA" baseline="0" dirty="0" smtClean="0">
                              <a:latin typeface="Sakkal Majalla" panose="02000000000000000000" pitchFamily="2" charset="-78"/>
                              <a:cs typeface="Sakkal Majalla" panose="02000000000000000000" pitchFamily="2" charset="-78"/>
                            </a:rPr>
                            <a:t> فاتن</a:t>
                          </a:r>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33927354"/>
                      </a:ext>
                    </a:extLst>
                  </a:tr>
                </a:tbl>
              </a:graphicData>
            </a:graphic>
          </p:graphicFrame>
        </mc:Fallback>
      </mc:AlternateContent>
    </p:spTree>
    <p:extLst>
      <p:ext uri="{BB962C8B-B14F-4D97-AF65-F5344CB8AC3E}">
        <p14:creationId xmlns:p14="http://schemas.microsoft.com/office/powerpoint/2010/main" val="29242669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smtClean="0">
                <a:latin typeface="Sakkal Majalla" panose="02000000000000000000" pitchFamily="2" charset="-78"/>
                <a:cs typeface="Sakkal Majalla" panose="02000000000000000000" pitchFamily="2" charset="-78"/>
              </a:rPr>
              <a:t>مثال لمسألة كلاميّة </a:t>
            </a:r>
            <a:r>
              <a:rPr lang="en-US" dirty="0" smtClean="0">
                <a:latin typeface="Sakkal Majalla" panose="02000000000000000000" pitchFamily="2" charset="-78"/>
                <a:cs typeface="Sakkal Majalla" panose="02000000000000000000" pitchFamily="2" charset="-78"/>
              </a:rPr>
              <a:t>8</a:t>
            </a:r>
            <a:endParaRPr lang="en-US" dirty="0">
              <a:latin typeface="Sakkal Majalla" panose="02000000000000000000" pitchFamily="2" charset="-78"/>
              <a:cs typeface="Sakkal Majalla" panose="02000000000000000000" pitchFamily="2" charset="-78"/>
            </a:endParaRPr>
          </a:p>
        </p:txBody>
      </p:sp>
      <p:sp>
        <p:nvSpPr>
          <p:cNvPr id="3" name="Content Placeholder 2"/>
          <p:cNvSpPr>
            <a:spLocks noGrp="1"/>
          </p:cNvSpPr>
          <p:nvPr>
            <p:ph idx="1"/>
          </p:nvPr>
        </p:nvSpPr>
        <p:spPr/>
        <p:txBody>
          <a:bodyPr/>
          <a:lstStyle/>
          <a:p>
            <a:pPr marL="0" indent="0" algn="r" rtl="1">
              <a:buNone/>
            </a:pPr>
            <a:r>
              <a:rPr lang="ar-SA" dirty="0" smtClean="0">
                <a:latin typeface="Sakkal Majalla" panose="02000000000000000000" pitchFamily="2" charset="-78"/>
                <a:cs typeface="Sakkal Majalla" panose="02000000000000000000" pitchFamily="2" charset="-78"/>
              </a:rPr>
              <a:t>انظر بتمعّن الى المسألة التالية، والى الحل في الصفحة التالية:</a:t>
            </a:r>
            <a:endParaRPr lang="en-US" dirty="0">
              <a:latin typeface="Sakkal Majalla" panose="02000000000000000000" pitchFamily="2" charset="-78"/>
              <a:cs typeface="Sakkal Majalla" panose="02000000000000000000" pitchFamily="2" charset="-78"/>
            </a:endParaRPr>
          </a:p>
        </p:txBody>
      </p:sp>
      <p:pic>
        <p:nvPicPr>
          <p:cNvPr id="5" name="Picture 4"/>
          <p:cNvPicPr>
            <a:picLocks noChangeAspect="1"/>
          </p:cNvPicPr>
          <p:nvPr/>
        </p:nvPicPr>
        <p:blipFill>
          <a:blip r:embed="rId2"/>
          <a:stretch>
            <a:fillRect/>
          </a:stretch>
        </p:blipFill>
        <p:spPr>
          <a:xfrm>
            <a:off x="1448459" y="3130569"/>
            <a:ext cx="9295081" cy="1741450"/>
          </a:xfrm>
          <a:prstGeom prst="rect">
            <a:avLst/>
          </a:prstGeom>
        </p:spPr>
      </p:pic>
    </p:spTree>
    <p:extLst>
      <p:ext uri="{BB962C8B-B14F-4D97-AF65-F5344CB8AC3E}">
        <p14:creationId xmlns:p14="http://schemas.microsoft.com/office/powerpoint/2010/main" val="42258678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smtClean="0">
                <a:latin typeface="Sakkal Majalla" panose="02000000000000000000" pitchFamily="2" charset="-78"/>
                <a:cs typeface="Sakkal Majalla" panose="02000000000000000000" pitchFamily="2" charset="-78"/>
              </a:rPr>
              <a:t>حلّ لمسألة كلاميّة </a:t>
            </a:r>
            <a:r>
              <a:rPr lang="en-US" dirty="0" smtClean="0">
                <a:latin typeface="Sakkal Majalla" panose="02000000000000000000" pitchFamily="2" charset="-78"/>
                <a:cs typeface="Sakkal Majalla" panose="02000000000000000000" pitchFamily="2" charset="-78"/>
              </a:rPr>
              <a:t>8</a:t>
            </a:r>
            <a:endParaRPr lang="en-US" dirty="0">
              <a:latin typeface="Sakkal Majalla" panose="02000000000000000000" pitchFamily="2" charset="-78"/>
              <a:cs typeface="Sakkal Majalla" panose="02000000000000000000" pitchFamily="2" charset="-78"/>
            </a:endParaRPr>
          </a:p>
        </p:txBody>
      </p:sp>
      <p:sp>
        <p:nvSpPr>
          <p:cNvPr id="3" name="Content Placeholder 2"/>
          <p:cNvSpPr>
            <a:spLocks noGrp="1"/>
          </p:cNvSpPr>
          <p:nvPr>
            <p:ph idx="1"/>
          </p:nvPr>
        </p:nvSpPr>
        <p:spPr>
          <a:xfrm>
            <a:off x="838200" y="1485106"/>
            <a:ext cx="10515600" cy="5372894"/>
          </a:xfrm>
        </p:spPr>
        <p:txBody>
          <a:bodyPr>
            <a:normAutofit/>
          </a:bodyPr>
          <a:lstStyle/>
          <a:p>
            <a:pPr marL="0" indent="0" algn="r" rtl="1">
              <a:buNone/>
            </a:pPr>
            <a:r>
              <a:rPr lang="ar-SA" sz="2000" dirty="0" smtClean="0">
                <a:latin typeface="Sakkal Majalla" panose="02000000000000000000" pitchFamily="2" charset="-78"/>
                <a:cs typeface="Sakkal Majalla" panose="02000000000000000000" pitchFamily="2" charset="-78"/>
              </a:rPr>
              <a:t>لبداية الحلّ، يجب النظر الى المسألة، ما المطلوب منها، والقيام بترتيب المعطيات.</a:t>
            </a:r>
          </a:p>
          <a:p>
            <a:pPr algn="r" rtl="1">
              <a:buFontTx/>
              <a:buChar char="-"/>
            </a:pPr>
            <a:r>
              <a:rPr lang="ar-SA" sz="2000" dirty="0" smtClean="0">
                <a:latin typeface="Sakkal Majalla" panose="02000000000000000000" pitchFamily="2" charset="-78"/>
                <a:cs typeface="Sakkal Majalla" panose="02000000000000000000" pitchFamily="2" charset="-78"/>
              </a:rPr>
              <a:t>بداية الحلّ هي بترتيب المعطيات، وربطها ببعض. في نظرة سريعة </a:t>
            </a:r>
            <a:r>
              <a:rPr lang="ar-SA" sz="2000" dirty="0" smtClean="0">
                <a:latin typeface="Sakkal Majalla" panose="02000000000000000000" pitchFamily="2" charset="-78"/>
                <a:cs typeface="Sakkal Majalla" panose="02000000000000000000" pitchFamily="2" charset="-78"/>
              </a:rPr>
              <a:t>انّ احد العددين مرتبط بالعدد الآخر. </a:t>
            </a:r>
            <a:r>
              <a:rPr lang="ar-SA" sz="2000" dirty="0" smtClean="0">
                <a:latin typeface="Sakkal Majalla" panose="02000000000000000000" pitchFamily="2" charset="-78"/>
                <a:cs typeface="Sakkal Majalla" panose="02000000000000000000" pitchFamily="2" charset="-78"/>
              </a:rPr>
              <a:t>لذلك، فنرمز </a:t>
            </a:r>
            <a:r>
              <a:rPr lang="ar-SA" sz="2000" dirty="0" smtClean="0">
                <a:latin typeface="Sakkal Majalla" panose="02000000000000000000" pitchFamily="2" charset="-78"/>
                <a:cs typeface="Sakkal Majalla" panose="02000000000000000000" pitchFamily="2" charset="-78"/>
              </a:rPr>
              <a:t>للعدد الثاني ب </a:t>
            </a:r>
            <a:r>
              <a:rPr lang="en-US" sz="2000" dirty="0" smtClean="0">
                <a:latin typeface="Sakkal Majalla" panose="02000000000000000000" pitchFamily="2" charset="-78"/>
                <a:cs typeface="Sakkal Majalla" panose="02000000000000000000" pitchFamily="2" charset="-78"/>
              </a:rPr>
              <a:t>x</a:t>
            </a:r>
            <a:r>
              <a:rPr lang="ar-SA" sz="2000" dirty="0" smtClean="0">
                <a:latin typeface="Sakkal Majalla" panose="02000000000000000000" pitchFamily="2" charset="-78"/>
                <a:cs typeface="Sakkal Majalla" panose="02000000000000000000" pitchFamily="2" charset="-78"/>
              </a:rPr>
              <a:t>.</a:t>
            </a:r>
          </a:p>
          <a:p>
            <a:pPr algn="r" rtl="1">
              <a:buFontTx/>
              <a:buChar char="-"/>
            </a:pPr>
            <a:r>
              <a:rPr lang="ar-SA" sz="2000" dirty="0" smtClean="0">
                <a:latin typeface="Sakkal Majalla" panose="02000000000000000000" pitchFamily="2" charset="-78"/>
                <a:cs typeface="Sakkal Majalla" panose="02000000000000000000" pitchFamily="2" charset="-78"/>
              </a:rPr>
              <a:t>لإيجاد الحل، نقوم ببناء الجدول التالي:		</a:t>
            </a:r>
            <a:endParaRPr lang="en-US" sz="2000" dirty="0">
              <a:latin typeface="Sakkal Majalla" panose="02000000000000000000" pitchFamily="2" charset="-78"/>
              <a:cs typeface="Sakkal Majalla" panose="02000000000000000000" pitchFamily="2" charset="-78"/>
            </a:endParaRPr>
          </a:p>
        </p:txBody>
      </p:sp>
      <mc:AlternateContent xmlns:mc="http://schemas.openxmlformats.org/markup-compatibility/2006">
        <mc:Choice xmlns:a14="http://schemas.microsoft.com/office/drawing/2010/main" Requires="a14">
          <p:graphicFrame>
            <p:nvGraphicFramePr>
              <p:cNvPr id="4" name="Table 3"/>
              <p:cNvGraphicFramePr>
                <a:graphicFrameLocks noGrp="1"/>
              </p:cNvGraphicFramePr>
              <p:nvPr>
                <p:extLst>
                  <p:ext uri="{D42A27DB-BD31-4B8C-83A1-F6EECF244321}">
                    <p14:modId xmlns:p14="http://schemas.microsoft.com/office/powerpoint/2010/main" val="3337710939"/>
                  </p:ext>
                </p:extLst>
              </p:nvPr>
            </p:nvGraphicFramePr>
            <p:xfrm>
              <a:off x="5155327" y="2368129"/>
              <a:ext cx="2310186" cy="731520"/>
            </p:xfrm>
            <a:graphic>
              <a:graphicData uri="http://schemas.openxmlformats.org/drawingml/2006/table">
                <a:tbl>
                  <a:tblPr firstRow="1" bandRow="1">
                    <a:tableStyleId>{2D5ABB26-0587-4C30-8999-92F81FD0307C}</a:tableStyleId>
                  </a:tblPr>
                  <a:tblGrid>
                    <a:gridCol w="957374">
                      <a:extLst>
                        <a:ext uri="{9D8B030D-6E8A-4147-A177-3AD203B41FA5}">
                          <a16:colId xmlns:a16="http://schemas.microsoft.com/office/drawing/2014/main" val="3479917351"/>
                        </a:ext>
                      </a:extLst>
                    </a:gridCol>
                    <a:gridCol w="1352812">
                      <a:extLst>
                        <a:ext uri="{9D8B030D-6E8A-4147-A177-3AD203B41FA5}">
                          <a16:colId xmlns:a16="http://schemas.microsoft.com/office/drawing/2014/main" val="2421326015"/>
                        </a:ext>
                      </a:extLst>
                    </a:gridCol>
                  </a:tblGrid>
                  <a:tr h="22638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left"/>
                              </m:oMathParaPr>
                              <m:oMath xmlns:m="http://schemas.openxmlformats.org/officeDocument/2006/math">
                                <m:r>
                                  <a:rPr lang="en-US" b="0" i="1" smtClean="0">
                                    <a:latin typeface="Cambria Math" panose="02040503050406030204" pitchFamily="18" charset="0"/>
                                    <a:cs typeface="Sakkal Majalla" panose="02000000000000000000" pitchFamily="2" charset="-78"/>
                                  </a:rPr>
                                  <m:t>𝑥</m:t>
                                </m:r>
                                <m:r>
                                  <a:rPr lang="en-US" b="0" i="1" smtClean="0">
                                    <a:latin typeface="Cambria Math" panose="02040503050406030204" pitchFamily="18" charset="0"/>
                                    <a:cs typeface="Sakkal Majalla" panose="02000000000000000000" pitchFamily="2" charset="-78"/>
                                  </a:rPr>
                                  <m:t>+</m:t>
                                </m:r>
                                <m:r>
                                  <a:rPr lang="en-US" b="0" i="1" smtClean="0">
                                    <a:latin typeface="Cambria Math" panose="02040503050406030204" pitchFamily="18" charset="0"/>
                                    <a:cs typeface="Sakkal Majalla" panose="02000000000000000000" pitchFamily="2" charset="-78"/>
                                  </a:rPr>
                                  <m:t>24</m:t>
                                </m:r>
                              </m:oMath>
                            </m:oMathPara>
                          </a14:m>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ar-SA" dirty="0" smtClean="0">
                              <a:latin typeface="Sakkal Majalla" panose="02000000000000000000" pitchFamily="2" charset="-78"/>
                              <a:cs typeface="Sakkal Majalla" panose="02000000000000000000" pitchFamily="2" charset="-78"/>
                            </a:rPr>
                            <a:t>العدد الأوّل</a:t>
                          </a:r>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58907963"/>
                      </a:ext>
                    </a:extLst>
                  </a:tr>
                  <a:tr h="346251">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cs typeface="Sakkal Majalla" panose="02000000000000000000" pitchFamily="2" charset="-78"/>
                                  </a:rPr>
                                  <m:t>𝑥</m:t>
                                </m:r>
                              </m:oMath>
                            </m:oMathPara>
                          </a14:m>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ar-SA" dirty="0" smtClean="0">
                              <a:latin typeface="Sakkal Majalla" panose="02000000000000000000" pitchFamily="2" charset="-78"/>
                              <a:cs typeface="Sakkal Majalla" panose="02000000000000000000" pitchFamily="2" charset="-78"/>
                            </a:rPr>
                            <a:t>العدد الثاني</a:t>
                          </a:r>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33927354"/>
                      </a:ext>
                    </a:extLst>
                  </a:tr>
                </a:tbl>
              </a:graphicData>
            </a:graphic>
          </p:graphicFrame>
        </mc:Choice>
        <mc:Fallback>
          <p:graphicFrame>
            <p:nvGraphicFramePr>
              <p:cNvPr id="4" name="Table 3"/>
              <p:cNvGraphicFramePr>
                <a:graphicFrameLocks noGrp="1"/>
              </p:cNvGraphicFramePr>
              <p:nvPr>
                <p:extLst>
                  <p:ext uri="{D42A27DB-BD31-4B8C-83A1-F6EECF244321}">
                    <p14:modId xmlns:p14="http://schemas.microsoft.com/office/powerpoint/2010/main" val="3337710939"/>
                  </p:ext>
                </p:extLst>
              </p:nvPr>
            </p:nvGraphicFramePr>
            <p:xfrm>
              <a:off x="5155327" y="2368129"/>
              <a:ext cx="2310186" cy="731520"/>
            </p:xfrm>
            <a:graphic>
              <a:graphicData uri="http://schemas.openxmlformats.org/drawingml/2006/table">
                <a:tbl>
                  <a:tblPr firstRow="1" bandRow="1">
                    <a:tableStyleId>{2D5ABB26-0587-4C30-8999-92F81FD0307C}</a:tableStyleId>
                  </a:tblPr>
                  <a:tblGrid>
                    <a:gridCol w="957374">
                      <a:extLst>
                        <a:ext uri="{9D8B030D-6E8A-4147-A177-3AD203B41FA5}">
                          <a16:colId xmlns:a16="http://schemas.microsoft.com/office/drawing/2014/main" val="3479917351"/>
                        </a:ext>
                      </a:extLst>
                    </a:gridCol>
                    <a:gridCol w="1352812">
                      <a:extLst>
                        <a:ext uri="{9D8B030D-6E8A-4147-A177-3AD203B41FA5}">
                          <a16:colId xmlns:a16="http://schemas.microsoft.com/office/drawing/2014/main" val="2421326015"/>
                        </a:ext>
                      </a:extLst>
                    </a:gridCol>
                  </a:tblGrid>
                  <a:tr h="365760">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2"/>
                          <a:stretch>
                            <a:fillRect l="-637" t="-9836" r="-143312" b="-121311"/>
                          </a:stretch>
                        </a:blipFill>
                      </a:tcPr>
                    </a:tc>
                    <a:tc>
                      <a:txBody>
                        <a:bodyPr/>
                        <a:lstStyle/>
                        <a:p>
                          <a:pPr algn="ctr" rtl="1"/>
                          <a:r>
                            <a:rPr lang="ar-SA" dirty="0" smtClean="0">
                              <a:latin typeface="Sakkal Majalla" panose="02000000000000000000" pitchFamily="2" charset="-78"/>
                              <a:cs typeface="Sakkal Majalla" panose="02000000000000000000" pitchFamily="2" charset="-78"/>
                            </a:rPr>
                            <a:t>العدد الأوّل</a:t>
                          </a:r>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58907963"/>
                      </a:ext>
                    </a:extLst>
                  </a:tr>
                  <a:tr h="365760">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2"/>
                          <a:stretch>
                            <a:fillRect l="-637" t="-111667" r="-143312" b="-23333"/>
                          </a:stretch>
                        </a:blipFill>
                      </a:tcPr>
                    </a:tc>
                    <a:tc>
                      <a:txBody>
                        <a:bodyPr/>
                        <a:lstStyle/>
                        <a:p>
                          <a:pPr algn="ctr" rtl="1"/>
                          <a:r>
                            <a:rPr lang="ar-SA" dirty="0" smtClean="0">
                              <a:latin typeface="Sakkal Majalla" panose="02000000000000000000" pitchFamily="2" charset="-78"/>
                              <a:cs typeface="Sakkal Majalla" panose="02000000000000000000" pitchFamily="2" charset="-78"/>
                            </a:rPr>
                            <a:t>العدد الثاني</a:t>
                          </a:r>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33927354"/>
                      </a:ext>
                    </a:extLst>
                  </a:tr>
                </a:tbl>
              </a:graphicData>
            </a:graphic>
          </p:graphicFrame>
        </mc:Fallback>
      </mc:AlternateContent>
      <mc:AlternateContent xmlns:mc="http://schemas.openxmlformats.org/markup-compatibility/2006">
        <mc:Choice xmlns:a14="http://schemas.microsoft.com/office/drawing/2010/main" Requires="a14">
          <p:graphicFrame>
            <p:nvGraphicFramePr>
              <p:cNvPr id="6" name="Table 5"/>
              <p:cNvGraphicFramePr>
                <a:graphicFrameLocks noGrp="1"/>
              </p:cNvGraphicFramePr>
              <p:nvPr>
                <p:extLst>
                  <p:ext uri="{D42A27DB-BD31-4B8C-83A1-F6EECF244321}">
                    <p14:modId xmlns:p14="http://schemas.microsoft.com/office/powerpoint/2010/main" val="2379281559"/>
                  </p:ext>
                </p:extLst>
              </p:nvPr>
            </p:nvGraphicFramePr>
            <p:xfrm>
              <a:off x="2013399" y="3634328"/>
              <a:ext cx="3170621" cy="1506070"/>
            </p:xfrm>
            <a:graphic>
              <a:graphicData uri="http://schemas.openxmlformats.org/drawingml/2006/table">
                <a:tbl>
                  <a:tblPr firstRow="1" bandRow="1">
                    <a:tableStyleId>{2D5ABB26-0587-4C30-8999-92F81FD0307C}</a:tableStyleId>
                  </a:tblPr>
                  <a:tblGrid>
                    <a:gridCol w="3170621">
                      <a:extLst>
                        <a:ext uri="{9D8B030D-6E8A-4147-A177-3AD203B41FA5}">
                          <a16:colId xmlns:a16="http://schemas.microsoft.com/office/drawing/2014/main" val="3903399494"/>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sz="1800" b="0" i="1" smtClean="0">
                                    <a:latin typeface="Cambria Math" panose="02040503050406030204" pitchFamily="18" charset="0"/>
                                    <a:cs typeface="Sakkal Majalla" panose="02000000000000000000" pitchFamily="2" charset="-78"/>
                                  </a:rPr>
                                  <m:t>𝑥</m:t>
                                </m:r>
                                <m:r>
                                  <a:rPr lang="en-US" sz="1800" b="0" i="1" smtClean="0">
                                    <a:latin typeface="Cambria Math" panose="02040503050406030204" pitchFamily="18" charset="0"/>
                                    <a:cs typeface="Sakkal Majalla" panose="02000000000000000000" pitchFamily="2" charset="-78"/>
                                  </a:rPr>
                                  <m:t>+</m:t>
                                </m:r>
                                <m:r>
                                  <a:rPr lang="en-US" sz="1800" b="0" i="1" smtClean="0">
                                    <a:latin typeface="Cambria Math" panose="02040503050406030204" pitchFamily="18" charset="0"/>
                                    <a:cs typeface="Sakkal Majalla" panose="02000000000000000000" pitchFamily="2" charset="-78"/>
                                  </a:rPr>
                                  <m:t>24</m:t>
                                </m:r>
                                <m:r>
                                  <a:rPr lang="en-US" sz="1800" b="0" i="1" smtClean="0">
                                    <a:latin typeface="Cambria Math" panose="02040503050406030204" pitchFamily="18" charset="0"/>
                                    <a:cs typeface="Sakkal Majalla" panose="02000000000000000000" pitchFamily="2" charset="-78"/>
                                  </a:rPr>
                                  <m:t>+</m:t>
                                </m:r>
                                <m:r>
                                  <a:rPr lang="en-US" sz="1800" b="0" i="1" smtClean="0">
                                    <a:latin typeface="Cambria Math" panose="02040503050406030204" pitchFamily="18" charset="0"/>
                                    <a:cs typeface="Sakkal Majalla" panose="02000000000000000000" pitchFamily="2" charset="-78"/>
                                  </a:rPr>
                                  <m:t>𝑥</m:t>
                                </m:r>
                                <m:r>
                                  <a:rPr lang="en-US" sz="1800" b="0" i="1" smtClean="0">
                                    <a:latin typeface="Cambria Math" panose="02040503050406030204" pitchFamily="18" charset="0"/>
                                    <a:cs typeface="Sakkal Majalla" panose="02000000000000000000" pitchFamily="2" charset="-78"/>
                                  </a:rPr>
                                  <m:t>=</m:t>
                                </m:r>
                                <m:r>
                                  <a:rPr lang="en-US" sz="1800" b="0" i="1" smtClean="0">
                                    <a:latin typeface="Cambria Math" panose="02040503050406030204" pitchFamily="18" charset="0"/>
                                    <a:cs typeface="Sakkal Majalla" panose="02000000000000000000" pitchFamily="2" charset="-78"/>
                                  </a:rPr>
                                  <m:t>110</m:t>
                                </m:r>
                              </m:oMath>
                            </m:oMathPara>
                          </a14:m>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84514771"/>
                      </a:ext>
                    </a:extLst>
                  </a:tr>
                  <a:tr h="39355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sz="1800" b="0" i="1" smtClean="0">
                                    <a:latin typeface="Cambria Math" panose="02040503050406030204" pitchFamily="18" charset="0"/>
                                    <a:cs typeface="Sakkal Majalla" panose="02000000000000000000" pitchFamily="2" charset="-78"/>
                                  </a:rPr>
                                  <m:t>2</m:t>
                                </m:r>
                                <m:r>
                                  <a:rPr lang="en-US" sz="1800" b="0" i="1" smtClean="0">
                                    <a:latin typeface="Cambria Math" panose="02040503050406030204" pitchFamily="18" charset="0"/>
                                    <a:cs typeface="Sakkal Majalla" panose="02000000000000000000" pitchFamily="2" charset="-78"/>
                                  </a:rPr>
                                  <m:t>𝑥</m:t>
                                </m:r>
                                <m:r>
                                  <a:rPr lang="en-US" sz="1800" b="0" i="1" smtClean="0">
                                    <a:latin typeface="Cambria Math" panose="02040503050406030204" pitchFamily="18" charset="0"/>
                                    <a:cs typeface="Sakkal Majalla" panose="02000000000000000000" pitchFamily="2" charset="-78"/>
                                  </a:rPr>
                                  <m:t>=</m:t>
                                </m:r>
                                <m:r>
                                  <a:rPr lang="en-US" sz="1800" b="0" i="1" smtClean="0">
                                    <a:latin typeface="Cambria Math" panose="02040503050406030204" pitchFamily="18" charset="0"/>
                                    <a:cs typeface="Sakkal Majalla" panose="02000000000000000000" pitchFamily="2" charset="-78"/>
                                  </a:rPr>
                                  <m:t>110</m:t>
                                </m:r>
                                <m:r>
                                  <a:rPr lang="en-US" sz="1800" b="0" i="1" smtClean="0">
                                    <a:latin typeface="Cambria Math" panose="02040503050406030204" pitchFamily="18" charset="0"/>
                                    <a:cs typeface="Sakkal Majalla" panose="02000000000000000000" pitchFamily="2" charset="-78"/>
                                  </a:rPr>
                                  <m:t>−</m:t>
                                </m:r>
                                <m:r>
                                  <a:rPr lang="en-US" sz="1800" b="0" i="1" smtClean="0">
                                    <a:latin typeface="Cambria Math" panose="02040503050406030204" pitchFamily="18" charset="0"/>
                                    <a:cs typeface="Sakkal Majalla" panose="02000000000000000000" pitchFamily="2" charset="-78"/>
                                  </a:rPr>
                                  <m:t>24</m:t>
                                </m:r>
                              </m:oMath>
                            </m:oMathPara>
                          </a14:m>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45846578"/>
                      </a:ext>
                    </a:extLst>
                  </a:tr>
                  <a:tr h="370840">
                    <a:tc>
                      <a:txBody>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2</m:t>
                                </m:r>
                                <m:r>
                                  <a:rPr lang="en-US" b="0" i="1" smtClean="0">
                                    <a:latin typeface="Cambria Math" panose="02040503050406030204" pitchFamily="18" charset="0"/>
                                  </a:rPr>
                                  <m:t>𝑥</m:t>
                                </m:r>
                                <m:r>
                                  <a:rPr lang="en-US" b="0" i="1" smtClean="0">
                                    <a:latin typeface="Cambria Math" panose="02040503050406030204" pitchFamily="18" charset="0"/>
                                  </a:rPr>
                                  <m:t>=</m:t>
                                </m:r>
                                <m:r>
                                  <a:rPr lang="en-US" b="0" i="1" smtClean="0">
                                    <a:latin typeface="Cambria Math" panose="02040503050406030204" pitchFamily="18" charset="0"/>
                                  </a:rPr>
                                  <m:t>86</m:t>
                                </m:r>
                              </m:oMath>
                            </m:oMathPara>
                          </a14:m>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0966789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𝑥</m:t>
                                </m:r>
                                <m:r>
                                  <a:rPr lang="en-US" b="0" i="1" smtClean="0">
                                    <a:latin typeface="Cambria Math" panose="02040503050406030204" pitchFamily="18" charset="0"/>
                                  </a:rPr>
                                  <m:t>=</m:t>
                                </m:r>
                                <m:r>
                                  <a:rPr lang="en-US" b="0" i="1" smtClean="0">
                                    <a:latin typeface="Cambria Math" panose="02040503050406030204" pitchFamily="18" charset="0"/>
                                  </a:rPr>
                                  <m:t>43</m:t>
                                </m:r>
                              </m:oMath>
                            </m:oMathPara>
                          </a14:m>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09098150"/>
                      </a:ext>
                    </a:extLst>
                  </a:tr>
                </a:tbl>
              </a:graphicData>
            </a:graphic>
          </p:graphicFrame>
        </mc:Choice>
        <mc:Fallback>
          <p:graphicFrame>
            <p:nvGraphicFramePr>
              <p:cNvPr id="6" name="Table 5"/>
              <p:cNvGraphicFramePr>
                <a:graphicFrameLocks noGrp="1"/>
              </p:cNvGraphicFramePr>
              <p:nvPr>
                <p:extLst>
                  <p:ext uri="{D42A27DB-BD31-4B8C-83A1-F6EECF244321}">
                    <p14:modId xmlns:p14="http://schemas.microsoft.com/office/powerpoint/2010/main" val="2379281559"/>
                  </p:ext>
                </p:extLst>
              </p:nvPr>
            </p:nvGraphicFramePr>
            <p:xfrm>
              <a:off x="2013399" y="3634328"/>
              <a:ext cx="3170621" cy="1506070"/>
            </p:xfrm>
            <a:graphic>
              <a:graphicData uri="http://schemas.openxmlformats.org/drawingml/2006/table">
                <a:tbl>
                  <a:tblPr firstRow="1" bandRow="1">
                    <a:tableStyleId>{2D5ABB26-0587-4C30-8999-92F81FD0307C}</a:tableStyleId>
                  </a:tblPr>
                  <a:tblGrid>
                    <a:gridCol w="3170621">
                      <a:extLst>
                        <a:ext uri="{9D8B030D-6E8A-4147-A177-3AD203B41FA5}">
                          <a16:colId xmlns:a16="http://schemas.microsoft.com/office/drawing/2014/main" val="3903399494"/>
                        </a:ext>
                      </a:extLst>
                    </a:gridCol>
                  </a:tblGrid>
                  <a:tr h="370840">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3"/>
                          <a:stretch>
                            <a:fillRect b="-306557"/>
                          </a:stretch>
                        </a:blipFill>
                      </a:tcPr>
                    </a:tc>
                    <a:extLst>
                      <a:ext uri="{0D108BD9-81ED-4DB2-BD59-A6C34878D82A}">
                        <a16:rowId xmlns:a16="http://schemas.microsoft.com/office/drawing/2014/main" val="1684514771"/>
                      </a:ext>
                    </a:extLst>
                  </a:tr>
                  <a:tr h="393550">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3"/>
                          <a:stretch>
                            <a:fillRect t="-93846" b="-187692"/>
                          </a:stretch>
                        </a:blipFill>
                      </a:tcPr>
                    </a:tc>
                    <a:extLst>
                      <a:ext uri="{0D108BD9-81ED-4DB2-BD59-A6C34878D82A}">
                        <a16:rowId xmlns:a16="http://schemas.microsoft.com/office/drawing/2014/main" val="3145846578"/>
                      </a:ext>
                    </a:extLst>
                  </a:tr>
                  <a:tr h="370840">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3"/>
                          <a:stretch>
                            <a:fillRect t="-206557" b="-100000"/>
                          </a:stretch>
                        </a:blipFill>
                      </a:tcPr>
                    </a:tc>
                    <a:extLst>
                      <a:ext uri="{0D108BD9-81ED-4DB2-BD59-A6C34878D82A}">
                        <a16:rowId xmlns:a16="http://schemas.microsoft.com/office/drawing/2014/main" val="2609667891"/>
                      </a:ext>
                    </a:extLst>
                  </a:tr>
                  <a:tr h="370840">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3"/>
                          <a:stretch>
                            <a:fillRect t="-306557"/>
                          </a:stretch>
                        </a:blipFill>
                      </a:tcPr>
                    </a:tc>
                    <a:extLst>
                      <a:ext uri="{0D108BD9-81ED-4DB2-BD59-A6C34878D82A}">
                        <a16:rowId xmlns:a16="http://schemas.microsoft.com/office/drawing/2014/main" val="1809098150"/>
                      </a:ext>
                    </a:extLst>
                  </a:tr>
                </a:tbl>
              </a:graphicData>
            </a:graphic>
          </p:graphicFrame>
        </mc:Fallback>
      </mc:AlternateContent>
      <p:sp>
        <p:nvSpPr>
          <p:cNvPr id="7" name="TextBox 6"/>
          <p:cNvSpPr txBox="1"/>
          <p:nvPr/>
        </p:nvSpPr>
        <p:spPr>
          <a:xfrm>
            <a:off x="10189387" y="4444183"/>
            <a:ext cx="1451039" cy="461665"/>
          </a:xfrm>
          <a:prstGeom prst="rect">
            <a:avLst/>
          </a:prstGeom>
          <a:noFill/>
        </p:spPr>
        <p:txBody>
          <a:bodyPr wrap="none" rtlCol="0">
            <a:spAutoFit/>
          </a:bodyPr>
          <a:lstStyle/>
          <a:p>
            <a:pPr algn="r" rtl="1"/>
            <a:r>
              <a:rPr lang="ar-SA" sz="2400" dirty="0" smtClean="0">
                <a:latin typeface="Sakkal Majalla" panose="02000000000000000000" pitchFamily="2" charset="-78"/>
                <a:cs typeface="Sakkal Majalla" panose="02000000000000000000" pitchFamily="2" charset="-78"/>
              </a:rPr>
              <a:t>الجواب النهائي:</a:t>
            </a:r>
            <a:endParaRPr lang="en-US" sz="2400" dirty="0">
              <a:latin typeface="Sakkal Majalla" panose="02000000000000000000" pitchFamily="2" charset="-78"/>
              <a:cs typeface="Sakkal Majalla" panose="02000000000000000000" pitchFamily="2" charset="-78"/>
            </a:endParaRPr>
          </a:p>
        </p:txBody>
      </p:sp>
      <p:sp>
        <p:nvSpPr>
          <p:cNvPr id="5" name="TextBox 4"/>
          <p:cNvSpPr txBox="1"/>
          <p:nvPr/>
        </p:nvSpPr>
        <p:spPr>
          <a:xfrm>
            <a:off x="2013334" y="2637984"/>
            <a:ext cx="2311915" cy="923330"/>
          </a:xfrm>
          <a:prstGeom prst="rect">
            <a:avLst/>
          </a:prstGeom>
          <a:noFill/>
        </p:spPr>
        <p:txBody>
          <a:bodyPr wrap="none" rtlCol="0">
            <a:spAutoFit/>
          </a:bodyPr>
          <a:lstStyle/>
          <a:p>
            <a:pPr algn="r" rtl="1"/>
            <a:r>
              <a:rPr lang="ar-SA" dirty="0" smtClean="0">
                <a:latin typeface="Sakkal Majalla" panose="02000000000000000000" pitchFamily="2" charset="-78"/>
                <a:cs typeface="Sakkal Majalla" panose="02000000000000000000" pitchFamily="2" charset="-78"/>
              </a:rPr>
              <a:t>الحل، نستعين بالمعطى انّ مجموع</a:t>
            </a:r>
            <a:br>
              <a:rPr lang="ar-SA" dirty="0" smtClean="0">
                <a:latin typeface="Sakkal Majalla" panose="02000000000000000000" pitchFamily="2" charset="-78"/>
                <a:cs typeface="Sakkal Majalla" panose="02000000000000000000" pitchFamily="2" charset="-78"/>
              </a:rPr>
            </a:br>
            <a:r>
              <a:rPr lang="ar-SA" dirty="0" smtClean="0">
                <a:latin typeface="Sakkal Majalla" panose="02000000000000000000" pitchFamily="2" charset="-78"/>
                <a:cs typeface="Sakkal Majalla" panose="02000000000000000000" pitchFamily="2" charset="-78"/>
              </a:rPr>
              <a:t>العددين هو 110.</a:t>
            </a:r>
            <a:endParaRPr lang="en-US" dirty="0" smtClean="0">
              <a:latin typeface="Sakkal Majalla" panose="02000000000000000000" pitchFamily="2" charset="-78"/>
              <a:cs typeface="Sakkal Majalla" panose="02000000000000000000" pitchFamily="2" charset="-78"/>
            </a:endParaRPr>
          </a:p>
          <a:p>
            <a:pPr algn="r" rtl="1"/>
            <a:r>
              <a:rPr lang="ar-SA" dirty="0" smtClean="0">
                <a:latin typeface="Sakkal Majalla" panose="02000000000000000000" pitchFamily="2" charset="-78"/>
                <a:cs typeface="Sakkal Majalla" panose="02000000000000000000" pitchFamily="2" charset="-78"/>
              </a:rPr>
              <a:t>لذلك</a:t>
            </a:r>
            <a:r>
              <a:rPr lang="ar-SA" dirty="0">
                <a:latin typeface="Sakkal Majalla" panose="02000000000000000000" pitchFamily="2" charset="-78"/>
                <a:cs typeface="Sakkal Majalla" panose="02000000000000000000" pitchFamily="2" charset="-78"/>
              </a:rPr>
              <a:t>:</a:t>
            </a:r>
            <a:endParaRPr lang="en-US" dirty="0"/>
          </a:p>
        </p:txBody>
      </p:sp>
      <mc:AlternateContent xmlns:mc="http://schemas.openxmlformats.org/markup-compatibility/2006">
        <mc:Choice xmlns:a14="http://schemas.microsoft.com/office/drawing/2010/main" Requires="a14">
          <p:graphicFrame>
            <p:nvGraphicFramePr>
              <p:cNvPr id="8" name="Table 7"/>
              <p:cNvGraphicFramePr>
                <a:graphicFrameLocks noGrp="1"/>
              </p:cNvGraphicFramePr>
              <p:nvPr>
                <p:extLst>
                  <p:ext uri="{D42A27DB-BD31-4B8C-83A1-F6EECF244321}">
                    <p14:modId xmlns:p14="http://schemas.microsoft.com/office/powerpoint/2010/main" val="871019945"/>
                  </p:ext>
                </p:extLst>
              </p:nvPr>
            </p:nvGraphicFramePr>
            <p:xfrm>
              <a:off x="7879202" y="4201943"/>
              <a:ext cx="2310185" cy="1280160"/>
            </p:xfrm>
            <a:graphic>
              <a:graphicData uri="http://schemas.openxmlformats.org/drawingml/2006/table">
                <a:tbl>
                  <a:tblPr firstRow="1" bandRow="1">
                    <a:tableStyleId>{2D5ABB26-0587-4C30-8999-92F81FD0307C}</a:tableStyleId>
                  </a:tblPr>
                  <a:tblGrid>
                    <a:gridCol w="575866">
                      <a:extLst>
                        <a:ext uri="{9D8B030D-6E8A-4147-A177-3AD203B41FA5}">
                          <a16:colId xmlns:a16="http://schemas.microsoft.com/office/drawing/2014/main" val="3966726185"/>
                        </a:ext>
                      </a:extLst>
                    </a:gridCol>
                    <a:gridCol w="921534">
                      <a:extLst>
                        <a:ext uri="{9D8B030D-6E8A-4147-A177-3AD203B41FA5}">
                          <a16:colId xmlns:a16="http://schemas.microsoft.com/office/drawing/2014/main" val="3479917351"/>
                        </a:ext>
                      </a:extLst>
                    </a:gridCol>
                    <a:gridCol w="812785">
                      <a:extLst>
                        <a:ext uri="{9D8B030D-6E8A-4147-A177-3AD203B41FA5}">
                          <a16:colId xmlns:a16="http://schemas.microsoft.com/office/drawing/2014/main" val="2421326015"/>
                        </a:ext>
                      </a:extLst>
                    </a:gridCol>
                  </a:tblGrid>
                  <a:tr h="22638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dirty="0" smtClean="0">
                              <a:latin typeface="Sakkal Majalla" panose="02000000000000000000" pitchFamily="2" charset="-78"/>
                              <a:cs typeface="Sakkal Majalla" panose="02000000000000000000" pitchFamily="2" charset="-78"/>
                            </a:rPr>
                            <a:t>67</a:t>
                          </a:r>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left"/>
                              </m:oMathParaPr>
                              <m:oMath xmlns:m="http://schemas.openxmlformats.org/officeDocument/2006/math">
                                <m:r>
                                  <a:rPr lang="en-US" b="0" i="1" smtClean="0">
                                    <a:latin typeface="Cambria Math" panose="02040503050406030204" pitchFamily="18" charset="0"/>
                                    <a:cs typeface="Sakkal Majalla" panose="02000000000000000000" pitchFamily="2" charset="-78"/>
                                  </a:rPr>
                                  <m:t>𝑥</m:t>
                                </m:r>
                                <m:r>
                                  <a:rPr lang="en-US" b="0" i="1" smtClean="0">
                                    <a:latin typeface="Cambria Math" panose="02040503050406030204" pitchFamily="18" charset="0"/>
                                    <a:cs typeface="Sakkal Majalla" panose="02000000000000000000" pitchFamily="2" charset="-78"/>
                                  </a:rPr>
                                  <m:t>+</m:t>
                                </m:r>
                                <m:r>
                                  <a:rPr lang="en-US" b="0" i="1" smtClean="0">
                                    <a:latin typeface="Cambria Math" panose="02040503050406030204" pitchFamily="18" charset="0"/>
                                    <a:cs typeface="Sakkal Majalla" panose="02000000000000000000" pitchFamily="2" charset="-78"/>
                                  </a:rPr>
                                  <m:t>24</m:t>
                                </m:r>
                              </m:oMath>
                            </m:oMathPara>
                          </a14:m>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ar-SA" dirty="0" smtClean="0">
                              <a:latin typeface="Sakkal Majalla" panose="02000000000000000000" pitchFamily="2" charset="-78"/>
                              <a:cs typeface="Sakkal Majalla" panose="02000000000000000000" pitchFamily="2" charset="-78"/>
                            </a:rPr>
                            <a:t>العدد الأوّل</a:t>
                          </a:r>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58907963"/>
                      </a:ext>
                    </a:extLst>
                  </a:tr>
                  <a:tr h="346251">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dirty="0" smtClean="0">
                              <a:latin typeface="Sakkal Majalla" panose="02000000000000000000" pitchFamily="2" charset="-78"/>
                              <a:cs typeface="Sakkal Majalla" panose="02000000000000000000" pitchFamily="2" charset="-78"/>
                            </a:rPr>
                            <a:t>43</a:t>
                          </a:r>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cs typeface="Sakkal Majalla" panose="02000000000000000000" pitchFamily="2" charset="-78"/>
                                  </a:rPr>
                                  <m:t>𝑥</m:t>
                                </m:r>
                              </m:oMath>
                            </m:oMathPara>
                          </a14:m>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ar-SA" dirty="0" smtClean="0">
                              <a:latin typeface="Sakkal Majalla" panose="02000000000000000000" pitchFamily="2" charset="-78"/>
                              <a:cs typeface="Sakkal Majalla" panose="02000000000000000000" pitchFamily="2" charset="-78"/>
                            </a:rPr>
                            <a:t>العدد الثاني</a:t>
                          </a:r>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33927354"/>
                      </a:ext>
                    </a:extLst>
                  </a:tr>
                </a:tbl>
              </a:graphicData>
            </a:graphic>
          </p:graphicFrame>
        </mc:Choice>
        <mc:Fallback>
          <p:graphicFrame>
            <p:nvGraphicFramePr>
              <p:cNvPr id="8" name="Table 7"/>
              <p:cNvGraphicFramePr>
                <a:graphicFrameLocks noGrp="1"/>
              </p:cNvGraphicFramePr>
              <p:nvPr>
                <p:extLst>
                  <p:ext uri="{D42A27DB-BD31-4B8C-83A1-F6EECF244321}">
                    <p14:modId xmlns:p14="http://schemas.microsoft.com/office/powerpoint/2010/main" val="871019945"/>
                  </p:ext>
                </p:extLst>
              </p:nvPr>
            </p:nvGraphicFramePr>
            <p:xfrm>
              <a:off x="7879202" y="4201943"/>
              <a:ext cx="2310185" cy="1280160"/>
            </p:xfrm>
            <a:graphic>
              <a:graphicData uri="http://schemas.openxmlformats.org/drawingml/2006/table">
                <a:tbl>
                  <a:tblPr firstRow="1" bandRow="1">
                    <a:tableStyleId>{2D5ABB26-0587-4C30-8999-92F81FD0307C}</a:tableStyleId>
                  </a:tblPr>
                  <a:tblGrid>
                    <a:gridCol w="575866">
                      <a:extLst>
                        <a:ext uri="{9D8B030D-6E8A-4147-A177-3AD203B41FA5}">
                          <a16:colId xmlns:a16="http://schemas.microsoft.com/office/drawing/2014/main" val="3966726185"/>
                        </a:ext>
                      </a:extLst>
                    </a:gridCol>
                    <a:gridCol w="921534">
                      <a:extLst>
                        <a:ext uri="{9D8B030D-6E8A-4147-A177-3AD203B41FA5}">
                          <a16:colId xmlns:a16="http://schemas.microsoft.com/office/drawing/2014/main" val="3479917351"/>
                        </a:ext>
                      </a:extLst>
                    </a:gridCol>
                    <a:gridCol w="812785">
                      <a:extLst>
                        <a:ext uri="{9D8B030D-6E8A-4147-A177-3AD203B41FA5}">
                          <a16:colId xmlns:a16="http://schemas.microsoft.com/office/drawing/2014/main" val="2421326015"/>
                        </a:ext>
                      </a:extLst>
                    </a:gridCol>
                  </a:tblGrid>
                  <a:tr h="64008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dirty="0" smtClean="0">
                              <a:latin typeface="Sakkal Majalla" panose="02000000000000000000" pitchFamily="2" charset="-78"/>
                              <a:cs typeface="Sakkal Majalla" panose="02000000000000000000" pitchFamily="2" charset="-78"/>
                            </a:rPr>
                            <a:t>67</a:t>
                          </a:r>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4"/>
                          <a:stretch>
                            <a:fillRect l="-63576" t="-5660" r="-90066" b="-112264"/>
                          </a:stretch>
                        </a:blipFill>
                      </a:tcPr>
                    </a:tc>
                    <a:tc>
                      <a:txBody>
                        <a:bodyPr/>
                        <a:lstStyle/>
                        <a:p>
                          <a:pPr algn="ctr" rtl="1"/>
                          <a:r>
                            <a:rPr lang="ar-SA" dirty="0" smtClean="0">
                              <a:latin typeface="Sakkal Majalla" panose="02000000000000000000" pitchFamily="2" charset="-78"/>
                              <a:cs typeface="Sakkal Majalla" panose="02000000000000000000" pitchFamily="2" charset="-78"/>
                            </a:rPr>
                            <a:t>العدد الأوّل</a:t>
                          </a:r>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58907963"/>
                      </a:ext>
                    </a:extLst>
                  </a:tr>
                  <a:tr h="64008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dirty="0" smtClean="0">
                              <a:latin typeface="Sakkal Majalla" panose="02000000000000000000" pitchFamily="2" charset="-78"/>
                              <a:cs typeface="Sakkal Majalla" panose="02000000000000000000" pitchFamily="2" charset="-78"/>
                            </a:rPr>
                            <a:t>43</a:t>
                          </a:r>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4"/>
                          <a:stretch>
                            <a:fillRect l="-63576" t="-106667" r="-90066" b="-13333"/>
                          </a:stretch>
                        </a:blipFill>
                      </a:tcPr>
                    </a:tc>
                    <a:tc>
                      <a:txBody>
                        <a:bodyPr/>
                        <a:lstStyle/>
                        <a:p>
                          <a:pPr algn="ctr" rtl="1"/>
                          <a:r>
                            <a:rPr lang="ar-SA" dirty="0" smtClean="0">
                              <a:latin typeface="Sakkal Majalla" panose="02000000000000000000" pitchFamily="2" charset="-78"/>
                              <a:cs typeface="Sakkal Majalla" panose="02000000000000000000" pitchFamily="2" charset="-78"/>
                            </a:rPr>
                            <a:t>العدد الثاني</a:t>
                          </a:r>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33927354"/>
                      </a:ext>
                    </a:extLst>
                  </a:tr>
                </a:tbl>
              </a:graphicData>
            </a:graphic>
          </p:graphicFrame>
        </mc:Fallback>
      </mc:AlternateContent>
    </p:spTree>
    <p:extLst>
      <p:ext uri="{BB962C8B-B14F-4D97-AF65-F5344CB8AC3E}">
        <p14:creationId xmlns:p14="http://schemas.microsoft.com/office/powerpoint/2010/main" val="31134319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smtClean="0">
                <a:latin typeface="Sakkal Majalla" panose="02000000000000000000" pitchFamily="2" charset="-78"/>
                <a:cs typeface="Sakkal Majalla" panose="02000000000000000000" pitchFamily="2" charset="-78"/>
              </a:rPr>
              <a:t>كيف نتوجّه الى المشكلة</a:t>
            </a:r>
            <a:endParaRPr lang="en-US" dirty="0">
              <a:latin typeface="Sakkal Majalla" panose="02000000000000000000" pitchFamily="2" charset="-78"/>
              <a:cs typeface="Sakkal Majalla" panose="02000000000000000000" pitchFamily="2" charset="-78"/>
            </a:endParaRPr>
          </a:p>
        </p:txBody>
      </p:sp>
      <p:sp>
        <p:nvSpPr>
          <p:cNvPr id="3" name="Content Placeholder 2"/>
          <p:cNvSpPr>
            <a:spLocks noGrp="1"/>
          </p:cNvSpPr>
          <p:nvPr>
            <p:ph idx="1"/>
          </p:nvPr>
        </p:nvSpPr>
        <p:spPr/>
        <p:txBody>
          <a:bodyPr/>
          <a:lstStyle/>
          <a:p>
            <a:pPr algn="r" rtl="1"/>
            <a:r>
              <a:rPr lang="ar-SA" dirty="0" smtClean="0">
                <a:latin typeface="Sakkal Majalla" panose="02000000000000000000" pitchFamily="2" charset="-78"/>
                <a:cs typeface="Sakkal Majalla" panose="02000000000000000000" pitchFamily="2" charset="-78"/>
              </a:rPr>
              <a:t>في هذه الحصّة، سنقوم بتعلّم المسائل الكلاميّة بمجهول.</a:t>
            </a:r>
          </a:p>
          <a:p>
            <a:pPr algn="r" rtl="1"/>
            <a:r>
              <a:rPr lang="ar-SA" dirty="0" smtClean="0">
                <a:latin typeface="Sakkal Majalla" panose="02000000000000000000" pitchFamily="2" charset="-78"/>
                <a:cs typeface="Sakkal Majalla" panose="02000000000000000000" pitchFamily="2" charset="-78"/>
              </a:rPr>
              <a:t>بداية، المسائل الكلاميّة لمجهول، هي مسائل رياضيّة بحيث يكون جواب المسألة متعلّق بمجهول.</a:t>
            </a:r>
          </a:p>
          <a:p>
            <a:pPr algn="r" rtl="1"/>
            <a:r>
              <a:rPr lang="ar-SA" dirty="0" smtClean="0">
                <a:latin typeface="Sakkal Majalla" panose="02000000000000000000" pitchFamily="2" charset="-78"/>
                <a:cs typeface="Sakkal Majalla" panose="02000000000000000000" pitchFamily="2" charset="-78"/>
              </a:rPr>
              <a:t>لحل هذا النوع من المسائل، يجب ان يكون التوجّه بطريقة خوارزميّة، أي مجموعة من الخطوات الرياضيّة والمنطقيّة المتسلسلة لحلّ المسألة. هذه الخطوات تكون رياضيّة: جمع، طرح، ضرب وقسمة.</a:t>
            </a:r>
          </a:p>
          <a:p>
            <a:pPr algn="r" rtl="1"/>
            <a:r>
              <a:rPr lang="ar-SA" dirty="0" smtClean="0">
                <a:latin typeface="Sakkal Majalla" panose="02000000000000000000" pitchFamily="2" charset="-78"/>
                <a:cs typeface="Sakkal Majalla" panose="02000000000000000000" pitchFamily="2" charset="-78"/>
              </a:rPr>
              <a:t>إحدى الطرق التي سنقوم بعرضها هي طريقة الحل بالجدول. هذه الطريقة تمكّننا من تتبّع المجاهيل لمعرفة الحلّ النهائي للمسألة.</a:t>
            </a:r>
            <a:endParaRPr lang="en-US"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2274303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smtClean="0">
                <a:latin typeface="Sakkal Majalla" panose="02000000000000000000" pitchFamily="2" charset="-78"/>
                <a:cs typeface="Sakkal Majalla" panose="02000000000000000000" pitchFamily="2" charset="-78"/>
              </a:rPr>
              <a:t>مثال لمسألة كلاميّة </a:t>
            </a:r>
            <a:r>
              <a:rPr lang="en-US" dirty="0" smtClean="0">
                <a:latin typeface="Sakkal Majalla" panose="02000000000000000000" pitchFamily="2" charset="-78"/>
                <a:cs typeface="Sakkal Majalla" panose="02000000000000000000" pitchFamily="2" charset="-78"/>
              </a:rPr>
              <a:t>9</a:t>
            </a:r>
            <a:endParaRPr lang="en-US" dirty="0">
              <a:latin typeface="Sakkal Majalla" panose="02000000000000000000" pitchFamily="2" charset="-78"/>
              <a:cs typeface="Sakkal Majalla" panose="02000000000000000000" pitchFamily="2" charset="-78"/>
            </a:endParaRPr>
          </a:p>
        </p:txBody>
      </p:sp>
      <p:sp>
        <p:nvSpPr>
          <p:cNvPr id="3" name="Content Placeholder 2"/>
          <p:cNvSpPr>
            <a:spLocks noGrp="1"/>
          </p:cNvSpPr>
          <p:nvPr>
            <p:ph idx="1"/>
          </p:nvPr>
        </p:nvSpPr>
        <p:spPr/>
        <p:txBody>
          <a:bodyPr/>
          <a:lstStyle/>
          <a:p>
            <a:pPr marL="0" indent="0" algn="r" rtl="1">
              <a:buNone/>
            </a:pPr>
            <a:r>
              <a:rPr lang="ar-SA" dirty="0" smtClean="0">
                <a:latin typeface="Sakkal Majalla" panose="02000000000000000000" pitchFamily="2" charset="-78"/>
                <a:cs typeface="Sakkal Majalla" panose="02000000000000000000" pitchFamily="2" charset="-78"/>
              </a:rPr>
              <a:t>انظر بتمعّن الى المسألة التالية، والى الحل في الصفحة التالية:</a:t>
            </a:r>
            <a:endParaRPr lang="en-US" dirty="0">
              <a:latin typeface="Sakkal Majalla" panose="02000000000000000000" pitchFamily="2" charset="-78"/>
              <a:cs typeface="Sakkal Majalla" panose="02000000000000000000" pitchFamily="2" charset="-78"/>
            </a:endParaRPr>
          </a:p>
        </p:txBody>
      </p:sp>
      <p:pic>
        <p:nvPicPr>
          <p:cNvPr id="4" name="Picture 3"/>
          <p:cNvPicPr>
            <a:picLocks noChangeAspect="1"/>
          </p:cNvPicPr>
          <p:nvPr/>
        </p:nvPicPr>
        <p:blipFill rotWithShape="1">
          <a:blip r:embed="rId2"/>
          <a:srcRect b="51239"/>
          <a:stretch/>
        </p:blipFill>
        <p:spPr>
          <a:xfrm>
            <a:off x="2461590" y="2979803"/>
            <a:ext cx="7268820" cy="2042981"/>
          </a:xfrm>
          <a:prstGeom prst="rect">
            <a:avLst/>
          </a:prstGeom>
        </p:spPr>
      </p:pic>
    </p:spTree>
    <p:extLst>
      <p:ext uri="{BB962C8B-B14F-4D97-AF65-F5344CB8AC3E}">
        <p14:creationId xmlns:p14="http://schemas.microsoft.com/office/powerpoint/2010/main" val="40999205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smtClean="0">
                <a:latin typeface="Sakkal Majalla" panose="02000000000000000000" pitchFamily="2" charset="-78"/>
                <a:cs typeface="Sakkal Majalla" panose="02000000000000000000" pitchFamily="2" charset="-78"/>
              </a:rPr>
              <a:t>حلّ لمسألة كلاميّة </a:t>
            </a:r>
            <a:r>
              <a:rPr lang="en-US" dirty="0" smtClean="0">
                <a:latin typeface="Sakkal Majalla" panose="02000000000000000000" pitchFamily="2" charset="-78"/>
                <a:cs typeface="Sakkal Majalla" panose="02000000000000000000" pitchFamily="2" charset="-78"/>
              </a:rPr>
              <a:t>9</a:t>
            </a:r>
            <a:endParaRPr lang="en-US" dirty="0">
              <a:latin typeface="Sakkal Majalla" panose="02000000000000000000" pitchFamily="2" charset="-78"/>
              <a:cs typeface="Sakkal Majalla" panose="02000000000000000000" pitchFamily="2" charset="-78"/>
            </a:endParaRPr>
          </a:p>
        </p:txBody>
      </p:sp>
      <p:sp>
        <p:nvSpPr>
          <p:cNvPr id="3" name="Content Placeholder 2"/>
          <p:cNvSpPr>
            <a:spLocks noGrp="1"/>
          </p:cNvSpPr>
          <p:nvPr>
            <p:ph idx="1"/>
          </p:nvPr>
        </p:nvSpPr>
        <p:spPr>
          <a:xfrm>
            <a:off x="838200" y="1485106"/>
            <a:ext cx="10515600" cy="5372894"/>
          </a:xfrm>
        </p:spPr>
        <p:txBody>
          <a:bodyPr>
            <a:normAutofit/>
          </a:bodyPr>
          <a:lstStyle/>
          <a:p>
            <a:pPr marL="0" indent="0" algn="r" rtl="1">
              <a:buNone/>
            </a:pPr>
            <a:r>
              <a:rPr lang="ar-SA" sz="2000" dirty="0" smtClean="0">
                <a:latin typeface="Sakkal Majalla" panose="02000000000000000000" pitchFamily="2" charset="-78"/>
                <a:cs typeface="Sakkal Majalla" panose="02000000000000000000" pitchFamily="2" charset="-78"/>
              </a:rPr>
              <a:t>لبداية الحلّ، يجب النظر الى المسألة، ما المطلوب منها، والقيام بترتيب المعطيات.</a:t>
            </a:r>
          </a:p>
          <a:p>
            <a:pPr algn="r" rtl="1">
              <a:buFontTx/>
              <a:buChar char="-"/>
            </a:pPr>
            <a:r>
              <a:rPr lang="ar-SA" sz="2000" dirty="0" smtClean="0">
                <a:latin typeface="Sakkal Majalla" panose="02000000000000000000" pitchFamily="2" charset="-78"/>
                <a:cs typeface="Sakkal Majalla" panose="02000000000000000000" pitchFamily="2" charset="-78"/>
              </a:rPr>
              <a:t>بداية الحلّ هي بترتيب </a:t>
            </a:r>
            <a:r>
              <a:rPr lang="ar-SA" sz="2000" dirty="0" smtClean="0">
                <a:latin typeface="Sakkal Majalla" panose="02000000000000000000" pitchFamily="2" charset="-78"/>
                <a:cs typeface="Sakkal Majalla" panose="02000000000000000000" pitchFamily="2" charset="-78"/>
              </a:rPr>
              <a:t>المعطيات، فنرمز لسعر الكتاب ب </a:t>
            </a:r>
            <a:r>
              <a:rPr lang="en-US" sz="2000" dirty="0" smtClean="0">
                <a:latin typeface="Sakkal Majalla" panose="02000000000000000000" pitchFamily="2" charset="-78"/>
                <a:cs typeface="Sakkal Majalla" panose="02000000000000000000" pitchFamily="2" charset="-78"/>
              </a:rPr>
              <a:t>x</a:t>
            </a:r>
            <a:r>
              <a:rPr lang="ar-SA" sz="2000" dirty="0" smtClean="0">
                <a:latin typeface="Sakkal Majalla" panose="02000000000000000000" pitchFamily="2" charset="-78"/>
                <a:cs typeface="Sakkal Majalla" panose="02000000000000000000" pitchFamily="2" charset="-78"/>
              </a:rPr>
              <a:t>.</a:t>
            </a:r>
          </a:p>
          <a:p>
            <a:pPr algn="r" rtl="1">
              <a:buFontTx/>
              <a:buChar char="-"/>
            </a:pPr>
            <a:r>
              <a:rPr lang="ar-SA" sz="2000" dirty="0" smtClean="0">
                <a:latin typeface="Sakkal Majalla" panose="02000000000000000000" pitchFamily="2" charset="-78"/>
                <a:cs typeface="Sakkal Majalla" panose="02000000000000000000" pitchFamily="2" charset="-78"/>
              </a:rPr>
              <a:t>لإيجاد الحل، نقوم ببناء الجدول التالي:		</a:t>
            </a:r>
            <a:endParaRPr lang="en-US" sz="2000" dirty="0">
              <a:latin typeface="Sakkal Majalla" panose="02000000000000000000" pitchFamily="2" charset="-78"/>
              <a:cs typeface="Sakkal Majalla" panose="02000000000000000000" pitchFamily="2" charset="-78"/>
            </a:endParaRPr>
          </a:p>
        </p:txBody>
      </p:sp>
      <mc:AlternateContent xmlns:mc="http://schemas.openxmlformats.org/markup-compatibility/2006">
        <mc:Choice xmlns:a14="http://schemas.microsoft.com/office/drawing/2010/main" Requires="a14">
          <p:graphicFrame>
            <p:nvGraphicFramePr>
              <p:cNvPr id="4" name="Table 3"/>
              <p:cNvGraphicFramePr>
                <a:graphicFrameLocks noGrp="1"/>
              </p:cNvGraphicFramePr>
              <p:nvPr>
                <p:extLst>
                  <p:ext uri="{D42A27DB-BD31-4B8C-83A1-F6EECF244321}">
                    <p14:modId xmlns:p14="http://schemas.microsoft.com/office/powerpoint/2010/main" val="463413633"/>
                  </p:ext>
                </p:extLst>
              </p:nvPr>
            </p:nvGraphicFramePr>
            <p:xfrm>
              <a:off x="2868460" y="2810669"/>
              <a:ext cx="7915161" cy="1090546"/>
            </p:xfrm>
            <a:graphic>
              <a:graphicData uri="http://schemas.openxmlformats.org/drawingml/2006/table">
                <a:tbl>
                  <a:tblPr firstRow="1" bandRow="1">
                    <a:tableStyleId>{2D5ABB26-0587-4C30-8999-92F81FD0307C}</a:tableStyleId>
                  </a:tblPr>
                  <a:tblGrid>
                    <a:gridCol w="3535431">
                      <a:extLst>
                        <a:ext uri="{9D8B030D-6E8A-4147-A177-3AD203B41FA5}">
                          <a16:colId xmlns:a16="http://schemas.microsoft.com/office/drawing/2014/main" val="1235877021"/>
                        </a:ext>
                      </a:extLst>
                    </a:gridCol>
                    <a:gridCol w="2076230">
                      <a:extLst>
                        <a:ext uri="{9D8B030D-6E8A-4147-A177-3AD203B41FA5}">
                          <a16:colId xmlns:a16="http://schemas.microsoft.com/office/drawing/2014/main" val="2011172249"/>
                        </a:ext>
                      </a:extLst>
                    </a:gridCol>
                    <a:gridCol w="1177446">
                      <a:extLst>
                        <a:ext uri="{9D8B030D-6E8A-4147-A177-3AD203B41FA5}">
                          <a16:colId xmlns:a16="http://schemas.microsoft.com/office/drawing/2014/main" val="3479917351"/>
                        </a:ext>
                      </a:extLst>
                    </a:gridCol>
                    <a:gridCol w="1126054">
                      <a:extLst>
                        <a:ext uri="{9D8B030D-6E8A-4147-A177-3AD203B41FA5}">
                          <a16:colId xmlns:a16="http://schemas.microsoft.com/office/drawing/2014/main" val="2421326015"/>
                        </a:ext>
                      </a:extLst>
                    </a:gridCol>
                  </a:tblGrid>
                  <a:tr h="48367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SA" baseline="0" dirty="0" smtClean="0">
                              <a:latin typeface="Sakkal Majalla" panose="02000000000000000000" pitchFamily="2" charset="-78"/>
                              <a:cs typeface="Sakkal Majalla" panose="02000000000000000000" pitchFamily="2" charset="-78"/>
                            </a:rPr>
                            <a:t>بعد التخفيض الثاني</a:t>
                          </a:r>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SA" baseline="0" dirty="0" smtClean="0">
                              <a:latin typeface="Sakkal Majalla" panose="02000000000000000000" pitchFamily="2" charset="-78"/>
                              <a:cs typeface="Sakkal Majalla" panose="02000000000000000000" pitchFamily="2" charset="-78"/>
                            </a:rPr>
                            <a:t>بعد التخفيض الأول</a:t>
                          </a:r>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SA" dirty="0" smtClean="0">
                              <a:latin typeface="Sakkal Majalla" panose="02000000000000000000" pitchFamily="2" charset="-78"/>
                              <a:cs typeface="Sakkal Majalla" panose="02000000000000000000" pitchFamily="2" charset="-78"/>
                            </a:rPr>
                            <a:t>قبل التخفيض</a:t>
                          </a:r>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58907963"/>
                      </a:ext>
                    </a:extLst>
                  </a:tr>
                  <a:tr h="346251">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left"/>
                              </m:oMathParaPr>
                              <m:oMath xmlns:m="http://schemas.openxmlformats.org/officeDocument/2006/math">
                                <m:f>
                                  <m:fPr>
                                    <m:ctrlPr>
                                      <a:rPr lang="en-US" b="0" i="1" smtClean="0">
                                        <a:latin typeface="Cambria Math" panose="02040503050406030204" pitchFamily="18" charset="0"/>
                                        <a:cs typeface="Sakkal Majalla" panose="02000000000000000000" pitchFamily="2" charset="-78"/>
                                      </a:rPr>
                                    </m:ctrlPr>
                                  </m:fPr>
                                  <m:num>
                                    <m:r>
                                      <a:rPr lang="en-US" b="0" i="1" smtClean="0">
                                        <a:latin typeface="Cambria Math" panose="02040503050406030204" pitchFamily="18" charset="0"/>
                                        <a:cs typeface="Sakkal Majalla" panose="02000000000000000000" pitchFamily="2" charset="-78"/>
                                      </a:rPr>
                                      <m:t>80</m:t>
                                    </m:r>
                                  </m:num>
                                  <m:den>
                                    <m:r>
                                      <a:rPr lang="en-US" b="0" i="1" smtClean="0">
                                        <a:latin typeface="Cambria Math" panose="02040503050406030204" pitchFamily="18" charset="0"/>
                                        <a:cs typeface="Sakkal Majalla" panose="02000000000000000000" pitchFamily="2" charset="-78"/>
                                      </a:rPr>
                                      <m:t>100</m:t>
                                    </m:r>
                                  </m:den>
                                </m:f>
                                <m:r>
                                  <a:rPr lang="en-US" b="0" i="1" smtClean="0">
                                    <a:latin typeface="Cambria Math" panose="02040503050406030204" pitchFamily="18" charset="0"/>
                                    <a:cs typeface="Sakkal Majalla" panose="02000000000000000000" pitchFamily="2" charset="-78"/>
                                  </a:rPr>
                                  <m:t>∗</m:t>
                                </m:r>
                                <m:f>
                                  <m:fPr>
                                    <m:ctrlPr>
                                      <a:rPr lang="en-US" b="0" i="1" smtClean="0">
                                        <a:latin typeface="Cambria Math" panose="02040503050406030204" pitchFamily="18" charset="0"/>
                                        <a:cs typeface="Sakkal Majalla" panose="02000000000000000000" pitchFamily="2" charset="-78"/>
                                      </a:rPr>
                                    </m:ctrlPr>
                                  </m:fPr>
                                  <m:num>
                                    <m:r>
                                      <a:rPr lang="en-US" b="0" i="1" smtClean="0">
                                        <a:latin typeface="Cambria Math" panose="02040503050406030204" pitchFamily="18" charset="0"/>
                                        <a:cs typeface="Sakkal Majalla" panose="02000000000000000000" pitchFamily="2" charset="-78"/>
                                      </a:rPr>
                                      <m:t>4</m:t>
                                    </m:r>
                                    <m:r>
                                      <a:rPr lang="en-US" b="0" i="1" smtClean="0">
                                        <a:latin typeface="Cambria Math" panose="02040503050406030204" pitchFamily="18" charset="0"/>
                                        <a:cs typeface="Sakkal Majalla" panose="02000000000000000000" pitchFamily="2" charset="-78"/>
                                      </a:rPr>
                                      <m:t>𝑥</m:t>
                                    </m:r>
                                  </m:num>
                                  <m:den>
                                    <m:r>
                                      <a:rPr lang="en-US" b="0" i="1" smtClean="0">
                                        <a:latin typeface="Cambria Math" panose="02040503050406030204" pitchFamily="18" charset="0"/>
                                        <a:cs typeface="Sakkal Majalla" panose="02000000000000000000" pitchFamily="2" charset="-78"/>
                                      </a:rPr>
                                      <m:t>5</m:t>
                                    </m:r>
                                  </m:den>
                                </m:f>
                                <m:r>
                                  <a:rPr lang="en-US" b="0" i="1" smtClean="0">
                                    <a:latin typeface="Cambria Math" panose="02040503050406030204" pitchFamily="18" charset="0"/>
                                    <a:cs typeface="Sakkal Majalla" panose="02000000000000000000" pitchFamily="2" charset="-78"/>
                                  </a:rPr>
                                  <m:t>=</m:t>
                                </m:r>
                                <m:f>
                                  <m:fPr>
                                    <m:ctrlPr>
                                      <a:rPr lang="en-US" b="0" i="1" smtClean="0">
                                        <a:latin typeface="Cambria Math" panose="02040503050406030204" pitchFamily="18" charset="0"/>
                                        <a:cs typeface="Sakkal Majalla" panose="02000000000000000000" pitchFamily="2" charset="-78"/>
                                      </a:rPr>
                                    </m:ctrlPr>
                                  </m:fPr>
                                  <m:num>
                                    <m:r>
                                      <a:rPr lang="en-US" b="0" i="1" smtClean="0">
                                        <a:latin typeface="Cambria Math" panose="02040503050406030204" pitchFamily="18" charset="0"/>
                                        <a:cs typeface="Sakkal Majalla" panose="02000000000000000000" pitchFamily="2" charset="-78"/>
                                      </a:rPr>
                                      <m:t>4</m:t>
                                    </m:r>
                                  </m:num>
                                  <m:den>
                                    <m:r>
                                      <a:rPr lang="en-US" b="0" i="1" smtClean="0">
                                        <a:latin typeface="Cambria Math" panose="02040503050406030204" pitchFamily="18" charset="0"/>
                                        <a:cs typeface="Sakkal Majalla" panose="02000000000000000000" pitchFamily="2" charset="-78"/>
                                      </a:rPr>
                                      <m:t>5</m:t>
                                    </m:r>
                                  </m:den>
                                </m:f>
                                <m:r>
                                  <a:rPr lang="en-US" b="0" i="1" smtClean="0">
                                    <a:latin typeface="Cambria Math" panose="02040503050406030204" pitchFamily="18" charset="0"/>
                                    <a:cs typeface="Sakkal Majalla" panose="02000000000000000000" pitchFamily="2" charset="-78"/>
                                  </a:rPr>
                                  <m:t>∗</m:t>
                                </m:r>
                                <m:f>
                                  <m:fPr>
                                    <m:ctrlPr>
                                      <a:rPr lang="en-US" b="0" i="1" smtClean="0">
                                        <a:latin typeface="Cambria Math" panose="02040503050406030204" pitchFamily="18" charset="0"/>
                                        <a:cs typeface="Sakkal Majalla" panose="02000000000000000000" pitchFamily="2" charset="-78"/>
                                      </a:rPr>
                                    </m:ctrlPr>
                                  </m:fPr>
                                  <m:num>
                                    <m:r>
                                      <a:rPr lang="en-US" b="0" i="1" smtClean="0">
                                        <a:latin typeface="Cambria Math" panose="02040503050406030204" pitchFamily="18" charset="0"/>
                                        <a:cs typeface="Sakkal Majalla" panose="02000000000000000000" pitchFamily="2" charset="-78"/>
                                      </a:rPr>
                                      <m:t>4</m:t>
                                    </m:r>
                                    <m:r>
                                      <a:rPr lang="en-US" b="0" i="1" smtClean="0">
                                        <a:latin typeface="Cambria Math" panose="02040503050406030204" pitchFamily="18" charset="0"/>
                                        <a:cs typeface="Sakkal Majalla" panose="02000000000000000000" pitchFamily="2" charset="-78"/>
                                      </a:rPr>
                                      <m:t>𝑥</m:t>
                                    </m:r>
                                  </m:num>
                                  <m:den>
                                    <m:r>
                                      <a:rPr lang="en-US" b="0" i="1" smtClean="0">
                                        <a:latin typeface="Cambria Math" panose="02040503050406030204" pitchFamily="18" charset="0"/>
                                        <a:cs typeface="Sakkal Majalla" panose="02000000000000000000" pitchFamily="2" charset="-78"/>
                                      </a:rPr>
                                      <m:t>5</m:t>
                                    </m:r>
                                  </m:den>
                                </m:f>
                                <m:r>
                                  <a:rPr lang="en-US" b="0" i="1" smtClean="0">
                                    <a:latin typeface="Cambria Math" panose="02040503050406030204" pitchFamily="18" charset="0"/>
                                    <a:cs typeface="Sakkal Majalla" panose="02000000000000000000" pitchFamily="2" charset="-78"/>
                                  </a:rPr>
                                  <m:t>=</m:t>
                                </m:r>
                                <m:f>
                                  <m:fPr>
                                    <m:ctrlPr>
                                      <a:rPr lang="en-US" b="0" i="1" smtClean="0">
                                        <a:latin typeface="Cambria Math" panose="02040503050406030204" pitchFamily="18" charset="0"/>
                                        <a:cs typeface="Sakkal Majalla" panose="02000000000000000000" pitchFamily="2" charset="-78"/>
                                      </a:rPr>
                                    </m:ctrlPr>
                                  </m:fPr>
                                  <m:num>
                                    <m:r>
                                      <a:rPr lang="en-US" b="0" i="1" smtClean="0">
                                        <a:latin typeface="Cambria Math" panose="02040503050406030204" pitchFamily="18" charset="0"/>
                                        <a:cs typeface="Sakkal Majalla" panose="02000000000000000000" pitchFamily="2" charset="-78"/>
                                      </a:rPr>
                                      <m:t>16</m:t>
                                    </m:r>
                                    <m:r>
                                      <a:rPr lang="en-US" b="0" i="1" smtClean="0">
                                        <a:latin typeface="Cambria Math" panose="02040503050406030204" pitchFamily="18" charset="0"/>
                                        <a:cs typeface="Sakkal Majalla" panose="02000000000000000000" pitchFamily="2" charset="-78"/>
                                      </a:rPr>
                                      <m:t>𝑥</m:t>
                                    </m:r>
                                  </m:num>
                                  <m:den>
                                    <m:r>
                                      <a:rPr lang="en-US" b="0" i="1" smtClean="0">
                                        <a:latin typeface="Cambria Math" panose="02040503050406030204" pitchFamily="18" charset="0"/>
                                        <a:cs typeface="Sakkal Majalla" panose="02000000000000000000" pitchFamily="2" charset="-78"/>
                                      </a:rPr>
                                      <m:t>25</m:t>
                                    </m:r>
                                  </m:den>
                                </m:f>
                              </m:oMath>
                            </m:oMathPara>
                          </a14:m>
                          <a:endParaRPr lang="en-US" b="0" dirty="0" smtClean="0">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left"/>
                              </m:oMathParaPr>
                              <m:oMath xmlns:m="http://schemas.openxmlformats.org/officeDocument/2006/math">
                                <m:f>
                                  <m:fPr>
                                    <m:ctrlPr>
                                      <a:rPr lang="en-US" b="0" i="1" smtClean="0">
                                        <a:latin typeface="Cambria Math" panose="02040503050406030204" pitchFamily="18" charset="0"/>
                                        <a:cs typeface="Sakkal Majalla" panose="02000000000000000000" pitchFamily="2" charset="-78"/>
                                      </a:rPr>
                                    </m:ctrlPr>
                                  </m:fPr>
                                  <m:num>
                                    <m:r>
                                      <a:rPr lang="en-US" b="0" i="1" smtClean="0">
                                        <a:latin typeface="Cambria Math" panose="02040503050406030204" pitchFamily="18" charset="0"/>
                                        <a:cs typeface="Sakkal Majalla" panose="02000000000000000000" pitchFamily="2" charset="-78"/>
                                      </a:rPr>
                                      <m:t>80</m:t>
                                    </m:r>
                                  </m:num>
                                  <m:den>
                                    <m:r>
                                      <a:rPr lang="en-US" b="0" i="1" smtClean="0">
                                        <a:latin typeface="Cambria Math" panose="02040503050406030204" pitchFamily="18" charset="0"/>
                                        <a:cs typeface="Sakkal Majalla" panose="02000000000000000000" pitchFamily="2" charset="-78"/>
                                      </a:rPr>
                                      <m:t>100</m:t>
                                    </m:r>
                                  </m:den>
                                </m:f>
                                <m:r>
                                  <a:rPr lang="en-US" b="0" i="1" smtClean="0">
                                    <a:latin typeface="Cambria Math" panose="02040503050406030204" pitchFamily="18" charset="0"/>
                                    <a:cs typeface="Sakkal Majalla" panose="02000000000000000000" pitchFamily="2" charset="-78"/>
                                  </a:rPr>
                                  <m:t>∗</m:t>
                                </m:r>
                                <m:r>
                                  <a:rPr lang="en-US" b="0" i="1" smtClean="0">
                                    <a:latin typeface="Cambria Math" panose="02040503050406030204" pitchFamily="18" charset="0"/>
                                    <a:cs typeface="Sakkal Majalla" panose="02000000000000000000" pitchFamily="2" charset="-78"/>
                                  </a:rPr>
                                  <m:t>𝑥</m:t>
                                </m:r>
                                <m:r>
                                  <a:rPr lang="en-US" b="0" i="1" smtClean="0">
                                    <a:latin typeface="Cambria Math" panose="02040503050406030204" pitchFamily="18" charset="0"/>
                                    <a:cs typeface="Sakkal Majalla" panose="02000000000000000000" pitchFamily="2" charset="-78"/>
                                  </a:rPr>
                                  <m:t>=</m:t>
                                </m:r>
                                <m:f>
                                  <m:fPr>
                                    <m:ctrlPr>
                                      <a:rPr lang="en-US" b="0" i="1" smtClean="0">
                                        <a:latin typeface="Cambria Math" panose="02040503050406030204" pitchFamily="18" charset="0"/>
                                        <a:cs typeface="Sakkal Majalla" panose="02000000000000000000" pitchFamily="2" charset="-78"/>
                                      </a:rPr>
                                    </m:ctrlPr>
                                  </m:fPr>
                                  <m:num>
                                    <m:r>
                                      <a:rPr lang="en-US" b="0" i="1" smtClean="0">
                                        <a:latin typeface="Cambria Math" panose="02040503050406030204" pitchFamily="18" charset="0"/>
                                        <a:cs typeface="Sakkal Majalla" panose="02000000000000000000" pitchFamily="2" charset="-78"/>
                                      </a:rPr>
                                      <m:t>4</m:t>
                                    </m:r>
                                    <m:r>
                                      <a:rPr lang="en-US" b="0" i="1" smtClean="0">
                                        <a:latin typeface="Cambria Math" panose="02040503050406030204" pitchFamily="18" charset="0"/>
                                        <a:cs typeface="Sakkal Majalla" panose="02000000000000000000" pitchFamily="2" charset="-78"/>
                                      </a:rPr>
                                      <m:t>𝑥</m:t>
                                    </m:r>
                                  </m:num>
                                  <m:den>
                                    <m:r>
                                      <a:rPr lang="en-US" b="0" i="1" smtClean="0">
                                        <a:latin typeface="Cambria Math" panose="02040503050406030204" pitchFamily="18" charset="0"/>
                                        <a:cs typeface="Sakkal Majalla" panose="02000000000000000000" pitchFamily="2" charset="-78"/>
                                      </a:rPr>
                                      <m:t>5</m:t>
                                    </m:r>
                                  </m:den>
                                </m:f>
                              </m:oMath>
                            </m:oMathPara>
                          </a14:m>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
                              </m:oMathParaPr>
                              <m:oMath xmlns:m="http://schemas.openxmlformats.org/officeDocument/2006/math">
                                <m:r>
                                  <a:rPr lang="en-US" b="0" i="1" smtClean="0">
                                    <a:latin typeface="Cambria Math" panose="02040503050406030204" pitchFamily="18" charset="0"/>
                                    <a:cs typeface="Sakkal Majalla" panose="02000000000000000000" pitchFamily="2" charset="-78"/>
                                  </a:rPr>
                                  <m:t>𝑥</m:t>
                                </m:r>
                              </m:oMath>
                            </m:oMathPara>
                          </a14:m>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ar-SA" dirty="0" smtClean="0">
                              <a:latin typeface="Sakkal Majalla" panose="02000000000000000000" pitchFamily="2" charset="-78"/>
                              <a:cs typeface="Sakkal Majalla" panose="02000000000000000000" pitchFamily="2" charset="-78"/>
                            </a:rPr>
                            <a:t>سعر الكتاب</a:t>
                          </a:r>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33927354"/>
                      </a:ext>
                    </a:extLst>
                  </a:tr>
                </a:tbl>
              </a:graphicData>
            </a:graphic>
          </p:graphicFrame>
        </mc:Choice>
        <mc:Fallback>
          <p:graphicFrame>
            <p:nvGraphicFramePr>
              <p:cNvPr id="4" name="Table 3"/>
              <p:cNvGraphicFramePr>
                <a:graphicFrameLocks noGrp="1"/>
              </p:cNvGraphicFramePr>
              <p:nvPr>
                <p:extLst>
                  <p:ext uri="{D42A27DB-BD31-4B8C-83A1-F6EECF244321}">
                    <p14:modId xmlns:p14="http://schemas.microsoft.com/office/powerpoint/2010/main" val="463413633"/>
                  </p:ext>
                </p:extLst>
              </p:nvPr>
            </p:nvGraphicFramePr>
            <p:xfrm>
              <a:off x="2868460" y="2810669"/>
              <a:ext cx="7915161" cy="1090546"/>
            </p:xfrm>
            <a:graphic>
              <a:graphicData uri="http://schemas.openxmlformats.org/drawingml/2006/table">
                <a:tbl>
                  <a:tblPr firstRow="1" bandRow="1">
                    <a:tableStyleId>{2D5ABB26-0587-4C30-8999-92F81FD0307C}</a:tableStyleId>
                  </a:tblPr>
                  <a:tblGrid>
                    <a:gridCol w="3535431">
                      <a:extLst>
                        <a:ext uri="{9D8B030D-6E8A-4147-A177-3AD203B41FA5}">
                          <a16:colId xmlns:a16="http://schemas.microsoft.com/office/drawing/2014/main" val="1235877021"/>
                        </a:ext>
                      </a:extLst>
                    </a:gridCol>
                    <a:gridCol w="2076230">
                      <a:extLst>
                        <a:ext uri="{9D8B030D-6E8A-4147-A177-3AD203B41FA5}">
                          <a16:colId xmlns:a16="http://schemas.microsoft.com/office/drawing/2014/main" val="2011172249"/>
                        </a:ext>
                      </a:extLst>
                    </a:gridCol>
                    <a:gridCol w="1177446">
                      <a:extLst>
                        <a:ext uri="{9D8B030D-6E8A-4147-A177-3AD203B41FA5}">
                          <a16:colId xmlns:a16="http://schemas.microsoft.com/office/drawing/2014/main" val="3479917351"/>
                        </a:ext>
                      </a:extLst>
                    </a:gridCol>
                    <a:gridCol w="1126054">
                      <a:extLst>
                        <a:ext uri="{9D8B030D-6E8A-4147-A177-3AD203B41FA5}">
                          <a16:colId xmlns:a16="http://schemas.microsoft.com/office/drawing/2014/main" val="2421326015"/>
                        </a:ext>
                      </a:extLst>
                    </a:gridCol>
                  </a:tblGrid>
                  <a:tr h="48367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SA" baseline="0" dirty="0" smtClean="0">
                              <a:latin typeface="Sakkal Majalla" panose="02000000000000000000" pitchFamily="2" charset="-78"/>
                              <a:cs typeface="Sakkal Majalla" panose="02000000000000000000" pitchFamily="2" charset="-78"/>
                            </a:rPr>
                            <a:t>بعد التخفيض الثاني</a:t>
                          </a:r>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SA" baseline="0" dirty="0" smtClean="0">
                              <a:latin typeface="Sakkal Majalla" panose="02000000000000000000" pitchFamily="2" charset="-78"/>
                              <a:cs typeface="Sakkal Majalla" panose="02000000000000000000" pitchFamily="2" charset="-78"/>
                            </a:rPr>
                            <a:t>بعد التخفيض الأول</a:t>
                          </a:r>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SA" dirty="0" smtClean="0">
                              <a:latin typeface="Sakkal Majalla" panose="02000000000000000000" pitchFamily="2" charset="-78"/>
                              <a:cs typeface="Sakkal Majalla" panose="02000000000000000000" pitchFamily="2" charset="-78"/>
                            </a:rPr>
                            <a:t>قبل التخفيض</a:t>
                          </a:r>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58907963"/>
                      </a:ext>
                    </a:extLst>
                  </a:tr>
                  <a:tr h="606870">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2"/>
                          <a:stretch>
                            <a:fillRect l="-172" t="-85000" r="-124483" b="-3000"/>
                          </a:stretch>
                        </a:blip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2"/>
                          <a:stretch>
                            <a:fillRect l="-170381" t="-85000" r="-111730" b="-3000"/>
                          </a:stretch>
                        </a:blip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2"/>
                          <a:stretch>
                            <a:fillRect l="-477720" t="-85000" r="-97409" b="-3000"/>
                          </a:stretch>
                        </a:blipFill>
                      </a:tcPr>
                    </a:tc>
                    <a:tc>
                      <a:txBody>
                        <a:bodyPr/>
                        <a:lstStyle/>
                        <a:p>
                          <a:pPr algn="ctr" rtl="1"/>
                          <a:r>
                            <a:rPr lang="ar-SA" dirty="0" smtClean="0">
                              <a:latin typeface="Sakkal Majalla" panose="02000000000000000000" pitchFamily="2" charset="-78"/>
                              <a:cs typeface="Sakkal Majalla" panose="02000000000000000000" pitchFamily="2" charset="-78"/>
                            </a:rPr>
                            <a:t>سعر الكتاب</a:t>
                          </a:r>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33927354"/>
                      </a:ext>
                    </a:extLst>
                  </a:tr>
                </a:tbl>
              </a:graphicData>
            </a:graphic>
          </p:graphicFrame>
        </mc:Fallback>
      </mc:AlternateContent>
      <mc:AlternateContent xmlns:mc="http://schemas.openxmlformats.org/markup-compatibility/2006">
        <mc:Choice xmlns:a14="http://schemas.microsoft.com/office/drawing/2010/main" Requires="a14">
          <p:graphicFrame>
            <p:nvGraphicFramePr>
              <p:cNvPr id="6" name="Table 5"/>
              <p:cNvGraphicFramePr>
                <a:graphicFrameLocks noGrp="1"/>
              </p:cNvGraphicFramePr>
              <p:nvPr>
                <p:extLst>
                  <p:ext uri="{D42A27DB-BD31-4B8C-83A1-F6EECF244321}">
                    <p14:modId xmlns:p14="http://schemas.microsoft.com/office/powerpoint/2010/main" val="4087936913"/>
                  </p:ext>
                </p:extLst>
              </p:nvPr>
            </p:nvGraphicFramePr>
            <p:xfrm>
              <a:off x="5240728" y="4893126"/>
              <a:ext cx="3170621" cy="1371260"/>
            </p:xfrm>
            <a:graphic>
              <a:graphicData uri="http://schemas.openxmlformats.org/drawingml/2006/table">
                <a:tbl>
                  <a:tblPr firstRow="1" bandRow="1">
                    <a:tableStyleId>{2D5ABB26-0587-4C30-8999-92F81FD0307C}</a:tableStyleId>
                  </a:tblPr>
                  <a:tblGrid>
                    <a:gridCol w="3170621">
                      <a:extLst>
                        <a:ext uri="{9D8B030D-6E8A-4147-A177-3AD203B41FA5}">
                          <a16:colId xmlns:a16="http://schemas.microsoft.com/office/drawing/2014/main" val="3903399494"/>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f>
                                  <m:fPr>
                                    <m:ctrlPr>
                                      <a:rPr lang="en-US" sz="1800" b="0" i="1" smtClean="0">
                                        <a:latin typeface="Cambria Math" panose="02040503050406030204" pitchFamily="18" charset="0"/>
                                        <a:cs typeface="Sakkal Majalla" panose="02000000000000000000" pitchFamily="2" charset="-78"/>
                                      </a:rPr>
                                    </m:ctrlPr>
                                  </m:fPr>
                                  <m:num>
                                    <m:r>
                                      <a:rPr lang="en-US" sz="1800" b="0" i="1" smtClean="0">
                                        <a:latin typeface="Cambria Math" panose="02040503050406030204" pitchFamily="18" charset="0"/>
                                        <a:cs typeface="Sakkal Majalla" panose="02000000000000000000" pitchFamily="2" charset="-78"/>
                                      </a:rPr>
                                      <m:t>16</m:t>
                                    </m:r>
                                    <m:r>
                                      <a:rPr lang="en-US" sz="1800" b="0" i="1" smtClean="0">
                                        <a:latin typeface="Cambria Math" panose="02040503050406030204" pitchFamily="18" charset="0"/>
                                        <a:cs typeface="Sakkal Majalla" panose="02000000000000000000" pitchFamily="2" charset="-78"/>
                                      </a:rPr>
                                      <m:t>𝑥</m:t>
                                    </m:r>
                                  </m:num>
                                  <m:den>
                                    <m:r>
                                      <a:rPr lang="en-US" sz="1800" b="0" i="1" smtClean="0">
                                        <a:latin typeface="Cambria Math" panose="02040503050406030204" pitchFamily="18" charset="0"/>
                                        <a:cs typeface="Sakkal Majalla" panose="02000000000000000000" pitchFamily="2" charset="-78"/>
                                      </a:rPr>
                                      <m:t>25</m:t>
                                    </m:r>
                                  </m:den>
                                </m:f>
                                <m:r>
                                  <a:rPr lang="en-US" sz="1800" b="0" i="1" smtClean="0">
                                    <a:latin typeface="Cambria Math" panose="02040503050406030204" pitchFamily="18" charset="0"/>
                                    <a:cs typeface="Sakkal Majalla" panose="02000000000000000000" pitchFamily="2" charset="-78"/>
                                  </a:rPr>
                                  <m:t>=</m:t>
                                </m:r>
                                <m:r>
                                  <a:rPr lang="en-US" sz="1800" b="0" i="1" smtClean="0">
                                    <a:latin typeface="Cambria Math" panose="02040503050406030204" pitchFamily="18" charset="0"/>
                                    <a:cs typeface="Sakkal Majalla" panose="02000000000000000000" pitchFamily="2" charset="-78"/>
                                  </a:rPr>
                                  <m:t>64</m:t>
                                </m:r>
                              </m:oMath>
                            </m:oMathPara>
                          </a14:m>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84514771"/>
                      </a:ext>
                    </a:extLst>
                  </a:tr>
                  <a:tr h="39355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16</m:t>
                                </m:r>
                                <m:r>
                                  <a:rPr lang="en-US" b="0" i="1" smtClean="0">
                                    <a:latin typeface="Cambria Math" panose="02040503050406030204" pitchFamily="18" charset="0"/>
                                  </a:rPr>
                                  <m:t>𝑥</m:t>
                                </m:r>
                                <m:r>
                                  <a:rPr lang="en-US" b="0" i="1" smtClean="0">
                                    <a:latin typeface="Cambria Math" panose="02040503050406030204" pitchFamily="18" charset="0"/>
                                  </a:rPr>
                                  <m:t>=</m:t>
                                </m:r>
                                <m:r>
                                  <a:rPr lang="en-US" b="0" i="1" smtClean="0">
                                    <a:latin typeface="Cambria Math" panose="02040503050406030204" pitchFamily="18" charset="0"/>
                                  </a:rPr>
                                  <m:t>1600</m:t>
                                </m:r>
                              </m:oMath>
                            </m:oMathPara>
                          </a14:m>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45846578"/>
                      </a:ext>
                    </a:extLst>
                  </a:tr>
                  <a:tr h="370840">
                    <a:tc>
                      <a:txBody>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𝑥</m:t>
                                </m:r>
                                <m:r>
                                  <a:rPr lang="en-US" b="0" i="1" smtClean="0">
                                    <a:latin typeface="Cambria Math" panose="02040503050406030204" pitchFamily="18" charset="0"/>
                                  </a:rPr>
                                  <m:t>=</m:t>
                                </m:r>
                                <m:r>
                                  <a:rPr lang="en-US" b="0" i="1" smtClean="0">
                                    <a:latin typeface="Cambria Math" panose="02040503050406030204" pitchFamily="18" charset="0"/>
                                  </a:rPr>
                                  <m:t>100</m:t>
                                </m:r>
                              </m:oMath>
                            </m:oMathPara>
                          </a14:m>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09667891"/>
                      </a:ext>
                    </a:extLst>
                  </a:tr>
                </a:tbl>
              </a:graphicData>
            </a:graphic>
          </p:graphicFrame>
        </mc:Choice>
        <mc:Fallback>
          <p:graphicFrame>
            <p:nvGraphicFramePr>
              <p:cNvPr id="6" name="Table 5"/>
              <p:cNvGraphicFramePr>
                <a:graphicFrameLocks noGrp="1"/>
              </p:cNvGraphicFramePr>
              <p:nvPr>
                <p:extLst>
                  <p:ext uri="{D42A27DB-BD31-4B8C-83A1-F6EECF244321}">
                    <p14:modId xmlns:p14="http://schemas.microsoft.com/office/powerpoint/2010/main" val="4087936913"/>
                  </p:ext>
                </p:extLst>
              </p:nvPr>
            </p:nvGraphicFramePr>
            <p:xfrm>
              <a:off x="5240728" y="4893126"/>
              <a:ext cx="3170621" cy="1371260"/>
            </p:xfrm>
            <a:graphic>
              <a:graphicData uri="http://schemas.openxmlformats.org/drawingml/2006/table">
                <a:tbl>
                  <a:tblPr firstRow="1" bandRow="1">
                    <a:tableStyleId>{2D5ABB26-0587-4C30-8999-92F81FD0307C}</a:tableStyleId>
                  </a:tblPr>
                  <a:tblGrid>
                    <a:gridCol w="3170621">
                      <a:extLst>
                        <a:ext uri="{9D8B030D-6E8A-4147-A177-3AD203B41FA5}">
                          <a16:colId xmlns:a16="http://schemas.microsoft.com/office/drawing/2014/main" val="3903399494"/>
                        </a:ext>
                      </a:extLst>
                    </a:gridCol>
                  </a:tblGrid>
                  <a:tr h="606870">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3"/>
                          <a:stretch>
                            <a:fillRect b="-126000"/>
                          </a:stretch>
                        </a:blipFill>
                      </a:tcPr>
                    </a:tc>
                    <a:extLst>
                      <a:ext uri="{0D108BD9-81ED-4DB2-BD59-A6C34878D82A}">
                        <a16:rowId xmlns:a16="http://schemas.microsoft.com/office/drawing/2014/main" val="1684514771"/>
                      </a:ext>
                    </a:extLst>
                  </a:tr>
                  <a:tr h="393550">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3"/>
                          <a:stretch>
                            <a:fillRect t="-153846" b="-93846"/>
                          </a:stretch>
                        </a:blipFill>
                      </a:tcPr>
                    </a:tc>
                    <a:extLst>
                      <a:ext uri="{0D108BD9-81ED-4DB2-BD59-A6C34878D82A}">
                        <a16:rowId xmlns:a16="http://schemas.microsoft.com/office/drawing/2014/main" val="3145846578"/>
                      </a:ext>
                    </a:extLst>
                  </a:tr>
                  <a:tr h="370840">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3"/>
                          <a:stretch>
                            <a:fillRect t="-270492"/>
                          </a:stretch>
                        </a:blipFill>
                      </a:tcPr>
                    </a:tc>
                    <a:extLst>
                      <a:ext uri="{0D108BD9-81ED-4DB2-BD59-A6C34878D82A}">
                        <a16:rowId xmlns:a16="http://schemas.microsoft.com/office/drawing/2014/main" val="2609667891"/>
                      </a:ext>
                    </a:extLst>
                  </a:tr>
                </a:tbl>
              </a:graphicData>
            </a:graphic>
          </p:graphicFrame>
        </mc:Fallback>
      </mc:AlternateContent>
      <p:sp>
        <p:nvSpPr>
          <p:cNvPr id="5" name="TextBox 4"/>
          <p:cNvSpPr txBox="1"/>
          <p:nvPr/>
        </p:nvSpPr>
        <p:spPr>
          <a:xfrm>
            <a:off x="5587557" y="6301969"/>
            <a:ext cx="2476961" cy="369332"/>
          </a:xfrm>
          <a:prstGeom prst="rect">
            <a:avLst/>
          </a:prstGeom>
          <a:noFill/>
        </p:spPr>
        <p:txBody>
          <a:bodyPr wrap="none" rtlCol="0">
            <a:spAutoFit/>
          </a:bodyPr>
          <a:lstStyle/>
          <a:p>
            <a:pPr algn="r" rtl="1"/>
            <a:r>
              <a:rPr lang="ar-SA" dirty="0" smtClean="0">
                <a:latin typeface="Sakkal Majalla" panose="02000000000000000000" pitchFamily="2" charset="-78"/>
                <a:cs typeface="Sakkal Majalla" panose="02000000000000000000" pitchFamily="2" charset="-78"/>
              </a:rPr>
              <a:t>سعر الكتاب الأصلي كان 100 شاقلًا.</a:t>
            </a:r>
            <a:endParaRPr lang="en-US" dirty="0"/>
          </a:p>
        </p:txBody>
      </p:sp>
      <p:sp>
        <p:nvSpPr>
          <p:cNvPr id="9" name="TextBox 8"/>
          <p:cNvSpPr txBox="1"/>
          <p:nvPr/>
        </p:nvSpPr>
        <p:spPr>
          <a:xfrm>
            <a:off x="4883841" y="3994612"/>
            <a:ext cx="3884397" cy="923330"/>
          </a:xfrm>
          <a:prstGeom prst="rect">
            <a:avLst/>
          </a:prstGeom>
          <a:noFill/>
        </p:spPr>
        <p:txBody>
          <a:bodyPr wrap="none" rtlCol="0">
            <a:spAutoFit/>
          </a:bodyPr>
          <a:lstStyle/>
          <a:p>
            <a:pPr algn="r" rtl="1"/>
            <a:r>
              <a:rPr lang="ar-SA" dirty="0" smtClean="0">
                <a:latin typeface="Sakkal Majalla" panose="02000000000000000000" pitchFamily="2" charset="-78"/>
                <a:cs typeface="Sakkal Majalla" panose="02000000000000000000" pitchFamily="2" charset="-78"/>
              </a:rPr>
              <a:t>حلّ.</a:t>
            </a:r>
            <a:br>
              <a:rPr lang="ar-SA" dirty="0" smtClean="0">
                <a:latin typeface="Sakkal Majalla" panose="02000000000000000000" pitchFamily="2" charset="-78"/>
                <a:cs typeface="Sakkal Majalla" panose="02000000000000000000" pitchFamily="2" charset="-78"/>
              </a:rPr>
            </a:br>
            <a:r>
              <a:rPr lang="ar-SA" dirty="0" smtClean="0">
                <a:latin typeface="Sakkal Majalla" panose="02000000000000000000" pitchFamily="2" charset="-78"/>
                <a:cs typeface="Sakkal Majalla" panose="02000000000000000000" pitchFamily="2" charset="-78"/>
              </a:rPr>
              <a:t>نعتمد على المعطى انّ سعر الكتاب بعد التخفيضين هو 64.</a:t>
            </a:r>
            <a:endParaRPr lang="ar-SA" dirty="0" smtClean="0">
              <a:latin typeface="Sakkal Majalla" panose="02000000000000000000" pitchFamily="2" charset="-78"/>
              <a:cs typeface="Sakkal Majalla" panose="02000000000000000000" pitchFamily="2" charset="-78"/>
            </a:endParaRPr>
          </a:p>
          <a:p>
            <a:pPr algn="r" rtl="1"/>
            <a:r>
              <a:rPr lang="ar-SA" dirty="0" smtClean="0">
                <a:latin typeface="Sakkal Majalla" panose="02000000000000000000" pitchFamily="2" charset="-78"/>
                <a:cs typeface="Sakkal Majalla" panose="02000000000000000000" pitchFamily="2" charset="-78"/>
              </a:rPr>
              <a:t>لذلك</a:t>
            </a:r>
            <a:r>
              <a:rPr lang="ar-SA" dirty="0">
                <a:latin typeface="Sakkal Majalla" panose="02000000000000000000" pitchFamily="2" charset="-78"/>
                <a:cs typeface="Sakkal Majalla" panose="02000000000000000000" pitchFamily="2" charset="-78"/>
              </a:rPr>
              <a:t>:</a:t>
            </a:r>
            <a:endParaRPr lang="en-US" dirty="0"/>
          </a:p>
        </p:txBody>
      </p:sp>
    </p:spTree>
    <p:extLst>
      <p:ext uri="{BB962C8B-B14F-4D97-AF65-F5344CB8AC3E}">
        <p14:creationId xmlns:p14="http://schemas.microsoft.com/office/powerpoint/2010/main" val="37729009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smtClean="0">
                <a:latin typeface="Sakkal Majalla" panose="02000000000000000000" pitchFamily="2" charset="-78"/>
                <a:cs typeface="Sakkal Majalla" panose="02000000000000000000" pitchFamily="2" charset="-78"/>
              </a:rPr>
              <a:t>مثال لمسألة كلاميّة </a:t>
            </a:r>
            <a:r>
              <a:rPr lang="ar-SA" dirty="0" smtClean="0">
                <a:latin typeface="Sakkal Majalla" panose="02000000000000000000" pitchFamily="2" charset="-78"/>
                <a:cs typeface="Sakkal Majalla" panose="02000000000000000000" pitchFamily="2" charset="-78"/>
              </a:rPr>
              <a:t>10</a:t>
            </a:r>
            <a:endParaRPr lang="en-US" dirty="0">
              <a:latin typeface="Sakkal Majalla" panose="02000000000000000000" pitchFamily="2" charset="-78"/>
              <a:cs typeface="Sakkal Majalla" panose="02000000000000000000" pitchFamily="2" charset="-78"/>
            </a:endParaRPr>
          </a:p>
        </p:txBody>
      </p:sp>
      <p:sp>
        <p:nvSpPr>
          <p:cNvPr id="3" name="Content Placeholder 2"/>
          <p:cNvSpPr>
            <a:spLocks noGrp="1"/>
          </p:cNvSpPr>
          <p:nvPr>
            <p:ph idx="1"/>
          </p:nvPr>
        </p:nvSpPr>
        <p:spPr/>
        <p:txBody>
          <a:bodyPr/>
          <a:lstStyle/>
          <a:p>
            <a:pPr marL="0" indent="0" algn="r" rtl="1">
              <a:buNone/>
            </a:pPr>
            <a:r>
              <a:rPr lang="ar-SA" dirty="0" smtClean="0">
                <a:latin typeface="Sakkal Majalla" panose="02000000000000000000" pitchFamily="2" charset="-78"/>
                <a:cs typeface="Sakkal Majalla" panose="02000000000000000000" pitchFamily="2" charset="-78"/>
              </a:rPr>
              <a:t>انظر بتمعّن الى المسألة التالية، والى الحل في الصفحة التالية:</a:t>
            </a:r>
            <a:endParaRPr lang="en-US" dirty="0">
              <a:latin typeface="Sakkal Majalla" panose="02000000000000000000" pitchFamily="2" charset="-78"/>
              <a:cs typeface="Sakkal Majalla" panose="02000000000000000000" pitchFamily="2" charset="-78"/>
            </a:endParaRPr>
          </a:p>
        </p:txBody>
      </p:sp>
      <p:pic>
        <p:nvPicPr>
          <p:cNvPr id="7" name="Picture 6"/>
          <p:cNvPicPr>
            <a:picLocks noChangeAspect="1"/>
          </p:cNvPicPr>
          <p:nvPr/>
        </p:nvPicPr>
        <p:blipFill>
          <a:blip r:embed="rId2"/>
          <a:stretch>
            <a:fillRect/>
          </a:stretch>
        </p:blipFill>
        <p:spPr>
          <a:xfrm>
            <a:off x="838200" y="2886837"/>
            <a:ext cx="9480313" cy="2228914"/>
          </a:xfrm>
          <a:prstGeom prst="rect">
            <a:avLst/>
          </a:prstGeom>
        </p:spPr>
      </p:pic>
    </p:spTree>
    <p:extLst>
      <p:ext uri="{BB962C8B-B14F-4D97-AF65-F5344CB8AC3E}">
        <p14:creationId xmlns:p14="http://schemas.microsoft.com/office/powerpoint/2010/main" val="14108772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smtClean="0">
                <a:latin typeface="Sakkal Majalla" panose="02000000000000000000" pitchFamily="2" charset="-78"/>
                <a:cs typeface="Sakkal Majalla" panose="02000000000000000000" pitchFamily="2" charset="-78"/>
              </a:rPr>
              <a:t>حلّ لمسألة كلاميّة </a:t>
            </a:r>
            <a:r>
              <a:rPr lang="ar-SA" dirty="0" smtClean="0">
                <a:latin typeface="Sakkal Majalla" panose="02000000000000000000" pitchFamily="2" charset="-78"/>
                <a:cs typeface="Sakkal Majalla" panose="02000000000000000000" pitchFamily="2" charset="-78"/>
              </a:rPr>
              <a:t>10</a:t>
            </a:r>
            <a:endParaRPr lang="en-US" dirty="0">
              <a:latin typeface="Sakkal Majalla" panose="02000000000000000000" pitchFamily="2" charset="-78"/>
              <a:cs typeface="Sakkal Majalla" panose="02000000000000000000" pitchFamily="2" charset="-78"/>
            </a:endParaRPr>
          </a:p>
        </p:txBody>
      </p:sp>
      <p:sp>
        <p:nvSpPr>
          <p:cNvPr id="3" name="Content Placeholder 2"/>
          <p:cNvSpPr>
            <a:spLocks noGrp="1"/>
          </p:cNvSpPr>
          <p:nvPr>
            <p:ph idx="1"/>
          </p:nvPr>
        </p:nvSpPr>
        <p:spPr>
          <a:xfrm>
            <a:off x="838200" y="1485106"/>
            <a:ext cx="10515600" cy="5372894"/>
          </a:xfrm>
        </p:spPr>
        <p:txBody>
          <a:bodyPr>
            <a:normAutofit/>
          </a:bodyPr>
          <a:lstStyle/>
          <a:p>
            <a:pPr marL="0" indent="0" algn="r" rtl="1">
              <a:buNone/>
            </a:pPr>
            <a:r>
              <a:rPr lang="ar-SA" sz="2000" dirty="0" smtClean="0">
                <a:latin typeface="Sakkal Majalla" panose="02000000000000000000" pitchFamily="2" charset="-78"/>
                <a:cs typeface="Sakkal Majalla" panose="02000000000000000000" pitchFamily="2" charset="-78"/>
              </a:rPr>
              <a:t>لبداية الحلّ، يجب النظر الى المسألة، ما المطلوب منها، والقيام بترتيب المعطيات.</a:t>
            </a:r>
          </a:p>
          <a:p>
            <a:pPr algn="r" rtl="1">
              <a:buFontTx/>
              <a:buChar char="-"/>
            </a:pPr>
            <a:r>
              <a:rPr lang="ar-SA" sz="2000" dirty="0" smtClean="0">
                <a:latin typeface="Sakkal Majalla" panose="02000000000000000000" pitchFamily="2" charset="-78"/>
                <a:cs typeface="Sakkal Majalla" panose="02000000000000000000" pitchFamily="2" charset="-78"/>
              </a:rPr>
              <a:t>بداية الحلّ هي بترتيب المعطيات، وربطها </a:t>
            </a:r>
            <a:r>
              <a:rPr lang="ar-SA" sz="2000" dirty="0" smtClean="0">
                <a:latin typeface="Sakkal Majalla" panose="02000000000000000000" pitchFamily="2" charset="-78"/>
                <a:cs typeface="Sakkal Majalla" panose="02000000000000000000" pitchFamily="2" charset="-78"/>
              </a:rPr>
              <a:t>ببعض. </a:t>
            </a:r>
            <a:r>
              <a:rPr lang="ar-SA" sz="2000" dirty="0" smtClean="0">
                <a:latin typeface="Sakkal Majalla" panose="02000000000000000000" pitchFamily="2" charset="-78"/>
                <a:cs typeface="Sakkal Majalla" panose="02000000000000000000" pitchFamily="2" charset="-78"/>
              </a:rPr>
              <a:t>عند التمعّن، نجد انّ سرعة سامي متعلّقة بسرعة نديم. فنفرض انّ سرعة نديم هي </a:t>
            </a:r>
            <a:r>
              <a:rPr lang="en-US" sz="2000" dirty="0" smtClean="0">
                <a:latin typeface="Sakkal Majalla" panose="02000000000000000000" pitchFamily="2" charset="-78"/>
                <a:cs typeface="Sakkal Majalla" panose="02000000000000000000" pitchFamily="2" charset="-78"/>
              </a:rPr>
              <a:t>x</a:t>
            </a:r>
            <a:r>
              <a:rPr lang="ar-SA" sz="2000" dirty="0">
                <a:latin typeface="Sakkal Majalla" panose="02000000000000000000" pitchFamily="2" charset="-78"/>
                <a:cs typeface="Sakkal Majalla" panose="02000000000000000000" pitchFamily="2" charset="-78"/>
              </a:rPr>
              <a:t>.</a:t>
            </a:r>
            <a:endParaRPr lang="ar-SA" sz="2000" dirty="0" smtClean="0">
              <a:latin typeface="Sakkal Majalla" panose="02000000000000000000" pitchFamily="2" charset="-78"/>
              <a:cs typeface="Sakkal Majalla" panose="02000000000000000000" pitchFamily="2" charset="-78"/>
            </a:endParaRPr>
          </a:p>
          <a:p>
            <a:pPr algn="r" rtl="1">
              <a:buFontTx/>
              <a:buChar char="-"/>
            </a:pPr>
            <a:r>
              <a:rPr lang="ar-SA" sz="2000" dirty="0" smtClean="0">
                <a:latin typeface="Sakkal Majalla" panose="02000000000000000000" pitchFamily="2" charset="-78"/>
                <a:cs typeface="Sakkal Majalla" panose="02000000000000000000" pitchFamily="2" charset="-78"/>
              </a:rPr>
              <a:t>لإيجاد الحل، نقوم ببناء الجدول التالي:</a:t>
            </a:r>
            <a:br>
              <a:rPr lang="ar-SA" sz="2000" dirty="0" smtClean="0">
                <a:latin typeface="Sakkal Majalla" panose="02000000000000000000" pitchFamily="2" charset="-78"/>
                <a:cs typeface="Sakkal Majalla" panose="02000000000000000000" pitchFamily="2" charset="-78"/>
              </a:rPr>
            </a:br>
            <a:r>
              <a:rPr lang="ar-SA" sz="2000" dirty="0" smtClean="0">
                <a:latin typeface="Sakkal Majalla" panose="02000000000000000000" pitchFamily="2" charset="-78"/>
                <a:cs typeface="Sakkal Majalla" panose="02000000000000000000" pitchFamily="2" charset="-78"/>
              </a:rPr>
              <a:t>(ونتذ</a:t>
            </a:r>
            <a:r>
              <a:rPr lang="ar-SA" sz="2000" dirty="0" smtClean="0">
                <a:latin typeface="Sakkal Majalla" panose="02000000000000000000" pitchFamily="2" charset="-78"/>
                <a:cs typeface="Sakkal Majalla" panose="02000000000000000000" pitchFamily="2" charset="-78"/>
              </a:rPr>
              <a:t>كّر انّ: المسافة = السرعة </a:t>
            </a:r>
            <a:r>
              <a:rPr lang="en-US" sz="2000" dirty="0" smtClean="0">
                <a:latin typeface="Sakkal Majalla" panose="02000000000000000000" pitchFamily="2" charset="-78"/>
                <a:cs typeface="Sakkal Majalla" panose="02000000000000000000" pitchFamily="2" charset="-78"/>
              </a:rPr>
              <a:t>x</a:t>
            </a:r>
            <a:r>
              <a:rPr lang="ar-SA" sz="2000" dirty="0" smtClean="0">
                <a:latin typeface="Sakkal Majalla" panose="02000000000000000000" pitchFamily="2" charset="-78"/>
                <a:cs typeface="Sakkal Majalla" panose="02000000000000000000" pitchFamily="2" charset="-78"/>
              </a:rPr>
              <a:t> الزمن)</a:t>
            </a:r>
            <a:r>
              <a:rPr lang="ar-SA" sz="2000" dirty="0" smtClean="0">
                <a:latin typeface="Sakkal Majalla" panose="02000000000000000000" pitchFamily="2" charset="-78"/>
                <a:cs typeface="Sakkal Majalla" panose="02000000000000000000" pitchFamily="2" charset="-78"/>
              </a:rPr>
              <a:t>		</a:t>
            </a:r>
            <a:endParaRPr lang="en-US" sz="2000" dirty="0">
              <a:latin typeface="Sakkal Majalla" panose="02000000000000000000" pitchFamily="2" charset="-78"/>
              <a:cs typeface="Sakkal Majalla" panose="02000000000000000000" pitchFamily="2" charset="-78"/>
            </a:endParaRPr>
          </a:p>
        </p:txBody>
      </p:sp>
      <mc:AlternateContent xmlns:mc="http://schemas.openxmlformats.org/markup-compatibility/2006">
        <mc:Choice xmlns:a14="http://schemas.microsoft.com/office/drawing/2010/main" Requires="a14">
          <p:graphicFrame>
            <p:nvGraphicFramePr>
              <p:cNvPr id="4" name="Table 3"/>
              <p:cNvGraphicFramePr>
                <a:graphicFrameLocks noGrp="1"/>
              </p:cNvGraphicFramePr>
              <p:nvPr>
                <p:extLst>
                  <p:ext uri="{D42A27DB-BD31-4B8C-83A1-F6EECF244321}">
                    <p14:modId xmlns:p14="http://schemas.microsoft.com/office/powerpoint/2010/main" val="3440659837"/>
                  </p:ext>
                </p:extLst>
              </p:nvPr>
            </p:nvGraphicFramePr>
            <p:xfrm>
              <a:off x="3828369" y="2416005"/>
              <a:ext cx="4058433" cy="1097280"/>
            </p:xfrm>
            <a:graphic>
              <a:graphicData uri="http://schemas.openxmlformats.org/drawingml/2006/table">
                <a:tbl>
                  <a:tblPr firstRow="1" bandRow="1">
                    <a:tableStyleId>{2D5ABB26-0587-4C30-8999-92F81FD0307C}</a:tableStyleId>
                  </a:tblPr>
                  <a:tblGrid>
                    <a:gridCol w="1680795">
                      <a:extLst>
                        <a:ext uri="{9D8B030D-6E8A-4147-A177-3AD203B41FA5}">
                          <a16:colId xmlns:a16="http://schemas.microsoft.com/office/drawing/2014/main" val="2011172249"/>
                        </a:ext>
                      </a:extLst>
                    </a:gridCol>
                    <a:gridCol w="1180618">
                      <a:extLst>
                        <a:ext uri="{9D8B030D-6E8A-4147-A177-3AD203B41FA5}">
                          <a16:colId xmlns:a16="http://schemas.microsoft.com/office/drawing/2014/main" val="3479917351"/>
                        </a:ext>
                      </a:extLst>
                    </a:gridCol>
                    <a:gridCol w="1197020">
                      <a:extLst>
                        <a:ext uri="{9D8B030D-6E8A-4147-A177-3AD203B41FA5}">
                          <a16:colId xmlns:a16="http://schemas.microsoft.com/office/drawing/2014/main" val="2421326015"/>
                        </a:ext>
                      </a:extLst>
                    </a:gridCol>
                  </a:tblGrid>
                  <a:tr h="22638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SA" dirty="0" smtClean="0">
                              <a:latin typeface="Sakkal Majalla" panose="02000000000000000000" pitchFamily="2" charset="-78"/>
                              <a:cs typeface="Sakkal Majalla" panose="02000000000000000000" pitchFamily="2" charset="-78"/>
                            </a:rPr>
                            <a:t>المسافة</a:t>
                          </a:r>
                          <a:r>
                            <a:rPr lang="ar-SA" baseline="0" dirty="0" smtClean="0">
                              <a:latin typeface="Sakkal Majalla" panose="02000000000000000000" pitchFamily="2" charset="-78"/>
                              <a:cs typeface="Sakkal Majalla" panose="02000000000000000000" pitchFamily="2" charset="-78"/>
                            </a:rPr>
                            <a:t> في ساعتين</a:t>
                          </a:r>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SA" dirty="0" smtClean="0">
                              <a:latin typeface="Sakkal Majalla" panose="02000000000000000000" pitchFamily="2" charset="-78"/>
                              <a:cs typeface="Sakkal Majalla" panose="02000000000000000000" pitchFamily="2" charset="-78"/>
                            </a:rPr>
                            <a:t>السرعة</a:t>
                          </a:r>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58907963"/>
                      </a:ext>
                    </a:extLst>
                  </a:tr>
                  <a:tr h="346251">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left"/>
                              </m:oMathParaPr>
                              <m:oMath xmlns:m="http://schemas.openxmlformats.org/officeDocument/2006/math">
                                <m:r>
                                  <a:rPr lang="ar-SA" b="0" i="1" smtClean="0">
                                    <a:latin typeface="Cambria Math" panose="02040503050406030204" pitchFamily="18" charset="0"/>
                                    <a:cs typeface="Sakkal Majalla" panose="02000000000000000000" pitchFamily="2" charset="-78"/>
                                  </a:rPr>
                                  <m:t>2</m:t>
                                </m:r>
                                <m:r>
                                  <a:rPr lang="ar-SA" b="0" i="1" smtClean="0">
                                    <a:latin typeface="Cambria Math" panose="02040503050406030204" pitchFamily="18" charset="0"/>
                                    <a:cs typeface="Sakkal Majalla" panose="02000000000000000000" pitchFamily="2" charset="-78"/>
                                  </a:rPr>
                                  <m:t>∗</m:t>
                                </m:r>
                                <m:r>
                                  <a:rPr lang="ar-SA" b="0" i="1" smtClean="0">
                                    <a:latin typeface="Cambria Math" panose="02040503050406030204" pitchFamily="18" charset="0"/>
                                    <a:cs typeface="Sakkal Majalla" panose="02000000000000000000" pitchFamily="2" charset="-78"/>
                                  </a:rPr>
                                  <m:t>3</m:t>
                                </m:r>
                                <m:r>
                                  <a:rPr lang="en-US" b="0" i="1" smtClean="0">
                                    <a:latin typeface="Cambria Math" panose="02040503050406030204" pitchFamily="18" charset="0"/>
                                    <a:cs typeface="Sakkal Majalla" panose="02000000000000000000" pitchFamily="2" charset="-78"/>
                                  </a:rPr>
                                  <m:t>𝑥</m:t>
                                </m:r>
                                <m:r>
                                  <a:rPr lang="en-US" b="0" i="1" smtClean="0">
                                    <a:latin typeface="Cambria Math" panose="02040503050406030204" pitchFamily="18" charset="0"/>
                                    <a:cs typeface="Sakkal Majalla" panose="02000000000000000000" pitchFamily="2" charset="-78"/>
                                  </a:rPr>
                                  <m:t>=</m:t>
                                </m:r>
                                <m:r>
                                  <a:rPr lang="en-US" b="0" i="1" smtClean="0">
                                    <a:latin typeface="Cambria Math" panose="02040503050406030204" pitchFamily="18" charset="0"/>
                                    <a:cs typeface="Sakkal Majalla" panose="02000000000000000000" pitchFamily="2" charset="-78"/>
                                  </a:rPr>
                                  <m:t>6</m:t>
                                </m:r>
                                <m:r>
                                  <a:rPr lang="en-US" b="0" i="1" smtClean="0">
                                    <a:latin typeface="Cambria Math" panose="02040503050406030204" pitchFamily="18" charset="0"/>
                                    <a:cs typeface="Sakkal Majalla" panose="02000000000000000000" pitchFamily="2" charset="-78"/>
                                  </a:rPr>
                                  <m:t>𝑥</m:t>
                                </m:r>
                              </m:oMath>
                            </m:oMathPara>
                          </a14:m>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
                              </m:oMathParaPr>
                              <m:oMath xmlns:m="http://schemas.openxmlformats.org/officeDocument/2006/math">
                                <m:r>
                                  <a:rPr lang="en-US" b="0" i="1" smtClean="0">
                                    <a:latin typeface="Cambria Math" panose="02040503050406030204" pitchFamily="18" charset="0"/>
                                    <a:cs typeface="Sakkal Majalla" panose="02000000000000000000" pitchFamily="2" charset="-78"/>
                                  </a:rPr>
                                  <m:t>3</m:t>
                                </m:r>
                                <m:r>
                                  <a:rPr lang="en-US" b="0" i="1" smtClean="0">
                                    <a:latin typeface="Cambria Math" panose="02040503050406030204" pitchFamily="18" charset="0"/>
                                    <a:cs typeface="Sakkal Majalla" panose="02000000000000000000" pitchFamily="2" charset="-78"/>
                                  </a:rPr>
                                  <m:t>𝑥</m:t>
                                </m:r>
                              </m:oMath>
                            </m:oMathPara>
                          </a14:m>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ar-SA" dirty="0" smtClean="0">
                              <a:latin typeface="Sakkal Majalla" panose="02000000000000000000" pitchFamily="2" charset="-78"/>
                              <a:cs typeface="Sakkal Majalla" panose="02000000000000000000" pitchFamily="2" charset="-78"/>
                            </a:rPr>
                            <a:t>سرعة سامي</a:t>
                          </a:r>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33927354"/>
                      </a:ext>
                    </a:extLst>
                  </a:tr>
                  <a:tr h="346251">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cs typeface="Sakkal Majalla" panose="02000000000000000000" pitchFamily="2" charset="-78"/>
                                  </a:rPr>
                                  <m:t>2</m:t>
                                </m:r>
                                <m:r>
                                  <a:rPr lang="en-US" b="0" i="1" smtClean="0">
                                    <a:latin typeface="Cambria Math" panose="02040503050406030204" pitchFamily="18" charset="0"/>
                                    <a:cs typeface="Sakkal Majalla" panose="02000000000000000000" pitchFamily="2" charset="-78"/>
                                  </a:rPr>
                                  <m:t>𝑥</m:t>
                                </m:r>
                              </m:oMath>
                            </m:oMathPara>
                          </a14:m>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cs typeface="Sakkal Majalla" panose="02000000000000000000" pitchFamily="2" charset="-78"/>
                                  </a:rPr>
                                  <m:t>𝑥</m:t>
                                </m:r>
                              </m:oMath>
                            </m:oMathPara>
                          </a14:m>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SA" dirty="0" smtClean="0">
                              <a:latin typeface="Sakkal Majalla" panose="02000000000000000000" pitchFamily="2" charset="-78"/>
                              <a:cs typeface="Sakkal Majalla" panose="02000000000000000000" pitchFamily="2" charset="-78"/>
                            </a:rPr>
                            <a:t>سرعة نديم</a:t>
                          </a:r>
                          <a:endParaRPr lang="en-US" dirty="0" smtClean="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59310504"/>
                      </a:ext>
                    </a:extLst>
                  </a:tr>
                </a:tbl>
              </a:graphicData>
            </a:graphic>
          </p:graphicFrame>
        </mc:Choice>
        <mc:Fallback>
          <p:graphicFrame>
            <p:nvGraphicFramePr>
              <p:cNvPr id="4" name="Table 3"/>
              <p:cNvGraphicFramePr>
                <a:graphicFrameLocks noGrp="1"/>
              </p:cNvGraphicFramePr>
              <p:nvPr>
                <p:extLst>
                  <p:ext uri="{D42A27DB-BD31-4B8C-83A1-F6EECF244321}">
                    <p14:modId xmlns:p14="http://schemas.microsoft.com/office/powerpoint/2010/main" val="3440659837"/>
                  </p:ext>
                </p:extLst>
              </p:nvPr>
            </p:nvGraphicFramePr>
            <p:xfrm>
              <a:off x="3828369" y="2416005"/>
              <a:ext cx="4058433" cy="1097280"/>
            </p:xfrm>
            <a:graphic>
              <a:graphicData uri="http://schemas.openxmlformats.org/drawingml/2006/table">
                <a:tbl>
                  <a:tblPr firstRow="1" bandRow="1">
                    <a:tableStyleId>{2D5ABB26-0587-4C30-8999-92F81FD0307C}</a:tableStyleId>
                  </a:tblPr>
                  <a:tblGrid>
                    <a:gridCol w="1680795">
                      <a:extLst>
                        <a:ext uri="{9D8B030D-6E8A-4147-A177-3AD203B41FA5}">
                          <a16:colId xmlns:a16="http://schemas.microsoft.com/office/drawing/2014/main" val="2011172249"/>
                        </a:ext>
                      </a:extLst>
                    </a:gridCol>
                    <a:gridCol w="1180618">
                      <a:extLst>
                        <a:ext uri="{9D8B030D-6E8A-4147-A177-3AD203B41FA5}">
                          <a16:colId xmlns:a16="http://schemas.microsoft.com/office/drawing/2014/main" val="3479917351"/>
                        </a:ext>
                      </a:extLst>
                    </a:gridCol>
                    <a:gridCol w="1197020">
                      <a:extLst>
                        <a:ext uri="{9D8B030D-6E8A-4147-A177-3AD203B41FA5}">
                          <a16:colId xmlns:a16="http://schemas.microsoft.com/office/drawing/2014/main" val="2421326015"/>
                        </a:ext>
                      </a:extLst>
                    </a:gridCol>
                  </a:tblGrid>
                  <a:tr h="36576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SA" dirty="0" smtClean="0">
                              <a:latin typeface="Sakkal Majalla" panose="02000000000000000000" pitchFamily="2" charset="-78"/>
                              <a:cs typeface="Sakkal Majalla" panose="02000000000000000000" pitchFamily="2" charset="-78"/>
                            </a:rPr>
                            <a:t>المسافة</a:t>
                          </a:r>
                          <a:r>
                            <a:rPr lang="ar-SA" baseline="0" dirty="0" smtClean="0">
                              <a:latin typeface="Sakkal Majalla" panose="02000000000000000000" pitchFamily="2" charset="-78"/>
                              <a:cs typeface="Sakkal Majalla" panose="02000000000000000000" pitchFamily="2" charset="-78"/>
                            </a:rPr>
                            <a:t> في ساعتين</a:t>
                          </a:r>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SA" dirty="0" smtClean="0">
                              <a:latin typeface="Sakkal Majalla" panose="02000000000000000000" pitchFamily="2" charset="-78"/>
                              <a:cs typeface="Sakkal Majalla" panose="02000000000000000000" pitchFamily="2" charset="-78"/>
                            </a:rPr>
                            <a:t>السرعة</a:t>
                          </a:r>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58907963"/>
                      </a:ext>
                    </a:extLst>
                  </a:tr>
                  <a:tr h="365760">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2"/>
                          <a:stretch>
                            <a:fillRect l="-725" t="-108197" r="-142029" b="-121311"/>
                          </a:stretch>
                        </a:blip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2"/>
                          <a:stretch>
                            <a:fillRect l="-143299" t="-108197" r="-102062" b="-121311"/>
                          </a:stretch>
                        </a:blipFill>
                      </a:tcPr>
                    </a:tc>
                    <a:tc>
                      <a:txBody>
                        <a:bodyPr/>
                        <a:lstStyle/>
                        <a:p>
                          <a:pPr algn="ctr" rtl="1"/>
                          <a:r>
                            <a:rPr lang="ar-SA" dirty="0" smtClean="0">
                              <a:latin typeface="Sakkal Majalla" panose="02000000000000000000" pitchFamily="2" charset="-78"/>
                              <a:cs typeface="Sakkal Majalla" panose="02000000000000000000" pitchFamily="2" charset="-78"/>
                            </a:rPr>
                            <a:t>سرعة سامي</a:t>
                          </a:r>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33927354"/>
                      </a:ext>
                    </a:extLst>
                  </a:tr>
                  <a:tr h="365760">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2"/>
                          <a:stretch>
                            <a:fillRect l="-725" t="-211667" r="-142029" b="-23333"/>
                          </a:stretch>
                        </a:blip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2"/>
                          <a:stretch>
                            <a:fillRect l="-143299" t="-211667" r="-102062" b="-23333"/>
                          </a:stretch>
                        </a:blipFil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SA" dirty="0" smtClean="0">
                              <a:latin typeface="Sakkal Majalla" panose="02000000000000000000" pitchFamily="2" charset="-78"/>
                              <a:cs typeface="Sakkal Majalla" panose="02000000000000000000" pitchFamily="2" charset="-78"/>
                            </a:rPr>
                            <a:t>سرعة نديم</a:t>
                          </a:r>
                          <a:endParaRPr lang="en-US" dirty="0" smtClean="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59310504"/>
                      </a:ext>
                    </a:extLst>
                  </a:tr>
                </a:tbl>
              </a:graphicData>
            </a:graphic>
          </p:graphicFrame>
        </mc:Fallback>
      </mc:AlternateContent>
      <mc:AlternateContent xmlns:mc="http://schemas.openxmlformats.org/markup-compatibility/2006">
        <mc:Choice xmlns:a14="http://schemas.microsoft.com/office/drawing/2010/main" Requires="a14">
          <p:graphicFrame>
            <p:nvGraphicFramePr>
              <p:cNvPr id="6" name="Table 5"/>
              <p:cNvGraphicFramePr>
                <a:graphicFrameLocks noGrp="1"/>
              </p:cNvGraphicFramePr>
              <p:nvPr>
                <p:extLst>
                  <p:ext uri="{D42A27DB-BD31-4B8C-83A1-F6EECF244321}">
                    <p14:modId xmlns:p14="http://schemas.microsoft.com/office/powerpoint/2010/main" val="4288683537"/>
                  </p:ext>
                </p:extLst>
              </p:nvPr>
            </p:nvGraphicFramePr>
            <p:xfrm>
              <a:off x="-68058" y="4171553"/>
              <a:ext cx="3170621" cy="1135230"/>
            </p:xfrm>
            <a:graphic>
              <a:graphicData uri="http://schemas.openxmlformats.org/drawingml/2006/table">
                <a:tbl>
                  <a:tblPr firstRow="1" bandRow="1">
                    <a:tableStyleId>{2D5ABB26-0587-4C30-8999-92F81FD0307C}</a:tableStyleId>
                  </a:tblPr>
                  <a:tblGrid>
                    <a:gridCol w="3170621">
                      <a:extLst>
                        <a:ext uri="{9D8B030D-6E8A-4147-A177-3AD203B41FA5}">
                          <a16:colId xmlns:a16="http://schemas.microsoft.com/office/drawing/2014/main" val="3903399494"/>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sz="1800" b="0" i="1" smtClean="0">
                                    <a:latin typeface="Cambria Math" panose="02040503050406030204" pitchFamily="18" charset="0"/>
                                    <a:cs typeface="Sakkal Majalla" panose="02000000000000000000" pitchFamily="2" charset="-78"/>
                                  </a:rPr>
                                  <m:t>6</m:t>
                                </m:r>
                                <m:r>
                                  <a:rPr lang="en-US" sz="1800" b="0" i="1" smtClean="0">
                                    <a:latin typeface="Cambria Math" panose="02040503050406030204" pitchFamily="18" charset="0"/>
                                    <a:cs typeface="Sakkal Majalla" panose="02000000000000000000" pitchFamily="2" charset="-78"/>
                                  </a:rPr>
                                  <m:t>𝑥</m:t>
                                </m:r>
                                <m:r>
                                  <a:rPr lang="en-US" sz="1800" b="0" i="1" smtClean="0">
                                    <a:latin typeface="Cambria Math" panose="02040503050406030204" pitchFamily="18" charset="0"/>
                                    <a:cs typeface="Sakkal Majalla" panose="02000000000000000000" pitchFamily="2" charset="-78"/>
                                  </a:rPr>
                                  <m:t>+</m:t>
                                </m:r>
                                <m:r>
                                  <a:rPr lang="en-US" sz="1800" b="0" i="1" smtClean="0">
                                    <a:latin typeface="Cambria Math" panose="02040503050406030204" pitchFamily="18" charset="0"/>
                                    <a:cs typeface="Sakkal Majalla" panose="02000000000000000000" pitchFamily="2" charset="-78"/>
                                  </a:rPr>
                                  <m:t>2</m:t>
                                </m:r>
                                <m:r>
                                  <a:rPr lang="en-US" sz="1800" b="0" i="1" smtClean="0">
                                    <a:latin typeface="Cambria Math" panose="02040503050406030204" pitchFamily="18" charset="0"/>
                                    <a:cs typeface="Sakkal Majalla" panose="02000000000000000000" pitchFamily="2" charset="-78"/>
                                  </a:rPr>
                                  <m:t>𝑥</m:t>
                                </m:r>
                                <m:r>
                                  <a:rPr lang="en-US" sz="1800" b="0" i="1" smtClean="0">
                                    <a:latin typeface="Cambria Math" panose="02040503050406030204" pitchFamily="18" charset="0"/>
                                    <a:cs typeface="Sakkal Majalla" panose="02000000000000000000" pitchFamily="2" charset="-78"/>
                                  </a:rPr>
                                  <m:t>=</m:t>
                                </m:r>
                                <m:r>
                                  <a:rPr lang="en-US" sz="1800" b="0" i="1" smtClean="0">
                                    <a:latin typeface="Cambria Math" panose="02040503050406030204" pitchFamily="18" charset="0"/>
                                    <a:cs typeface="Sakkal Majalla" panose="02000000000000000000" pitchFamily="2" charset="-78"/>
                                  </a:rPr>
                                  <m:t>208</m:t>
                                </m:r>
                              </m:oMath>
                            </m:oMathPara>
                          </a14:m>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84514771"/>
                      </a:ext>
                    </a:extLst>
                  </a:tr>
                  <a:tr h="39355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sz="1800" b="0" i="1" smtClean="0">
                                    <a:latin typeface="Cambria Math" panose="02040503050406030204" pitchFamily="18" charset="0"/>
                                    <a:cs typeface="Sakkal Majalla" panose="02000000000000000000" pitchFamily="2" charset="-78"/>
                                  </a:rPr>
                                  <m:t>8</m:t>
                                </m:r>
                                <m:r>
                                  <a:rPr lang="en-US" sz="1800" b="0" i="1" smtClean="0">
                                    <a:latin typeface="Cambria Math" panose="02040503050406030204" pitchFamily="18" charset="0"/>
                                    <a:cs typeface="Sakkal Majalla" panose="02000000000000000000" pitchFamily="2" charset="-78"/>
                                  </a:rPr>
                                  <m:t>𝑥</m:t>
                                </m:r>
                                <m:r>
                                  <a:rPr lang="en-US" sz="1800" b="0" i="1" smtClean="0">
                                    <a:latin typeface="Cambria Math" panose="02040503050406030204" pitchFamily="18" charset="0"/>
                                    <a:cs typeface="Sakkal Majalla" panose="02000000000000000000" pitchFamily="2" charset="-78"/>
                                  </a:rPr>
                                  <m:t>=</m:t>
                                </m:r>
                                <m:r>
                                  <a:rPr lang="en-US" sz="1800" b="0" i="1" smtClean="0">
                                    <a:latin typeface="Cambria Math" panose="02040503050406030204" pitchFamily="18" charset="0"/>
                                    <a:cs typeface="Sakkal Majalla" panose="02000000000000000000" pitchFamily="2" charset="-78"/>
                                  </a:rPr>
                                  <m:t>208</m:t>
                                </m:r>
                              </m:oMath>
                            </m:oMathPara>
                          </a14:m>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45846578"/>
                      </a:ext>
                    </a:extLst>
                  </a:tr>
                  <a:tr h="370840">
                    <a:tc>
                      <a:txBody>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𝑥</m:t>
                                </m:r>
                                <m:r>
                                  <a:rPr lang="en-US" b="0" i="1" smtClean="0">
                                    <a:latin typeface="Cambria Math" panose="02040503050406030204" pitchFamily="18" charset="0"/>
                                  </a:rPr>
                                  <m:t>=</m:t>
                                </m:r>
                                <m:r>
                                  <a:rPr lang="en-US" b="0" i="1" smtClean="0">
                                    <a:latin typeface="Cambria Math" panose="02040503050406030204" pitchFamily="18" charset="0"/>
                                  </a:rPr>
                                  <m:t>26</m:t>
                                </m:r>
                              </m:oMath>
                            </m:oMathPara>
                          </a14:m>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09667891"/>
                      </a:ext>
                    </a:extLst>
                  </a:tr>
                </a:tbl>
              </a:graphicData>
            </a:graphic>
          </p:graphicFrame>
        </mc:Choice>
        <mc:Fallback>
          <p:graphicFrame>
            <p:nvGraphicFramePr>
              <p:cNvPr id="6" name="Table 5"/>
              <p:cNvGraphicFramePr>
                <a:graphicFrameLocks noGrp="1"/>
              </p:cNvGraphicFramePr>
              <p:nvPr>
                <p:extLst>
                  <p:ext uri="{D42A27DB-BD31-4B8C-83A1-F6EECF244321}">
                    <p14:modId xmlns:p14="http://schemas.microsoft.com/office/powerpoint/2010/main" val="4288683537"/>
                  </p:ext>
                </p:extLst>
              </p:nvPr>
            </p:nvGraphicFramePr>
            <p:xfrm>
              <a:off x="-68058" y="4171553"/>
              <a:ext cx="3170621" cy="1135230"/>
            </p:xfrm>
            <a:graphic>
              <a:graphicData uri="http://schemas.openxmlformats.org/drawingml/2006/table">
                <a:tbl>
                  <a:tblPr firstRow="1" bandRow="1">
                    <a:tableStyleId>{2D5ABB26-0587-4C30-8999-92F81FD0307C}</a:tableStyleId>
                  </a:tblPr>
                  <a:tblGrid>
                    <a:gridCol w="3170621">
                      <a:extLst>
                        <a:ext uri="{9D8B030D-6E8A-4147-A177-3AD203B41FA5}">
                          <a16:colId xmlns:a16="http://schemas.microsoft.com/office/drawing/2014/main" val="3903399494"/>
                        </a:ext>
                      </a:extLst>
                    </a:gridCol>
                  </a:tblGrid>
                  <a:tr h="370840">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3"/>
                          <a:stretch>
                            <a:fillRect b="-206557"/>
                          </a:stretch>
                        </a:blipFill>
                      </a:tcPr>
                    </a:tc>
                    <a:extLst>
                      <a:ext uri="{0D108BD9-81ED-4DB2-BD59-A6C34878D82A}">
                        <a16:rowId xmlns:a16="http://schemas.microsoft.com/office/drawing/2014/main" val="1684514771"/>
                      </a:ext>
                    </a:extLst>
                  </a:tr>
                  <a:tr h="393550">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3"/>
                          <a:stretch>
                            <a:fillRect t="-93846" b="-93846"/>
                          </a:stretch>
                        </a:blipFill>
                      </a:tcPr>
                    </a:tc>
                    <a:extLst>
                      <a:ext uri="{0D108BD9-81ED-4DB2-BD59-A6C34878D82A}">
                        <a16:rowId xmlns:a16="http://schemas.microsoft.com/office/drawing/2014/main" val="3145846578"/>
                      </a:ext>
                    </a:extLst>
                  </a:tr>
                  <a:tr h="370840">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3"/>
                          <a:stretch>
                            <a:fillRect t="-206557"/>
                          </a:stretch>
                        </a:blipFill>
                      </a:tcPr>
                    </a:tc>
                    <a:extLst>
                      <a:ext uri="{0D108BD9-81ED-4DB2-BD59-A6C34878D82A}">
                        <a16:rowId xmlns:a16="http://schemas.microsoft.com/office/drawing/2014/main" val="2609667891"/>
                      </a:ext>
                    </a:extLst>
                  </a:tr>
                </a:tbl>
              </a:graphicData>
            </a:graphic>
          </p:graphicFrame>
        </mc:Fallback>
      </mc:AlternateContent>
      <p:sp>
        <p:nvSpPr>
          <p:cNvPr id="7" name="TextBox 6"/>
          <p:cNvSpPr txBox="1"/>
          <p:nvPr/>
        </p:nvSpPr>
        <p:spPr>
          <a:xfrm>
            <a:off x="10189387" y="4444183"/>
            <a:ext cx="1451039" cy="461665"/>
          </a:xfrm>
          <a:prstGeom prst="rect">
            <a:avLst/>
          </a:prstGeom>
          <a:noFill/>
        </p:spPr>
        <p:txBody>
          <a:bodyPr wrap="none" rtlCol="0">
            <a:spAutoFit/>
          </a:bodyPr>
          <a:lstStyle/>
          <a:p>
            <a:pPr algn="r" rtl="1"/>
            <a:r>
              <a:rPr lang="ar-SA" sz="2400" dirty="0" smtClean="0">
                <a:latin typeface="Sakkal Majalla" panose="02000000000000000000" pitchFamily="2" charset="-78"/>
                <a:cs typeface="Sakkal Majalla" panose="02000000000000000000" pitchFamily="2" charset="-78"/>
              </a:rPr>
              <a:t>الجواب النهائي:</a:t>
            </a:r>
            <a:endParaRPr lang="en-US" sz="2400" dirty="0">
              <a:latin typeface="Sakkal Majalla" panose="02000000000000000000" pitchFamily="2" charset="-78"/>
              <a:cs typeface="Sakkal Majalla" panose="02000000000000000000" pitchFamily="2" charset="-78"/>
            </a:endParaRPr>
          </a:p>
        </p:txBody>
      </p:sp>
      <p:sp>
        <p:nvSpPr>
          <p:cNvPr id="5" name="TextBox 4"/>
          <p:cNvSpPr txBox="1"/>
          <p:nvPr/>
        </p:nvSpPr>
        <p:spPr>
          <a:xfrm>
            <a:off x="-68058" y="3257034"/>
            <a:ext cx="2763962" cy="923330"/>
          </a:xfrm>
          <a:prstGeom prst="rect">
            <a:avLst/>
          </a:prstGeom>
          <a:noFill/>
        </p:spPr>
        <p:txBody>
          <a:bodyPr wrap="none" rtlCol="0">
            <a:spAutoFit/>
          </a:bodyPr>
          <a:lstStyle/>
          <a:p>
            <a:pPr algn="r" rtl="1"/>
            <a:r>
              <a:rPr lang="ar-SA" dirty="0">
                <a:latin typeface="Sakkal Majalla" panose="02000000000000000000" pitchFamily="2" charset="-78"/>
                <a:cs typeface="Sakkal Majalla" panose="02000000000000000000" pitchFamily="2" charset="-78"/>
              </a:rPr>
              <a:t>الحل النهائي، نستعين بالمعطى </a:t>
            </a:r>
            <a:r>
              <a:rPr lang="ar-SA" dirty="0" smtClean="0">
                <a:latin typeface="Sakkal Majalla" panose="02000000000000000000" pitchFamily="2" charset="-78"/>
                <a:cs typeface="Sakkal Majalla" panose="02000000000000000000" pitchFamily="2" charset="-78"/>
              </a:rPr>
              <a:t>انّ المسافة</a:t>
            </a:r>
            <a:br>
              <a:rPr lang="ar-SA" dirty="0" smtClean="0">
                <a:latin typeface="Sakkal Majalla" panose="02000000000000000000" pitchFamily="2" charset="-78"/>
                <a:cs typeface="Sakkal Majalla" panose="02000000000000000000" pitchFamily="2" charset="-78"/>
              </a:rPr>
            </a:br>
            <a:r>
              <a:rPr lang="ar-SA" dirty="0" smtClean="0">
                <a:latin typeface="Sakkal Majalla" panose="02000000000000000000" pitchFamily="2" charset="-78"/>
                <a:cs typeface="Sakkal Majalla" panose="02000000000000000000" pitchFamily="2" charset="-78"/>
              </a:rPr>
              <a:t>بينهما بعد ساعتين كانت 208 كم.</a:t>
            </a:r>
            <a:endParaRPr lang="ar-SA" dirty="0" smtClean="0">
              <a:latin typeface="Sakkal Majalla" panose="02000000000000000000" pitchFamily="2" charset="-78"/>
              <a:cs typeface="Sakkal Majalla" panose="02000000000000000000" pitchFamily="2" charset="-78"/>
            </a:endParaRPr>
          </a:p>
          <a:p>
            <a:pPr algn="r" rtl="1"/>
            <a:r>
              <a:rPr lang="ar-SA" dirty="0" smtClean="0">
                <a:latin typeface="Sakkal Majalla" panose="02000000000000000000" pitchFamily="2" charset="-78"/>
                <a:cs typeface="Sakkal Majalla" panose="02000000000000000000" pitchFamily="2" charset="-78"/>
              </a:rPr>
              <a:t>لذلك</a:t>
            </a:r>
            <a:r>
              <a:rPr lang="ar-SA" dirty="0">
                <a:latin typeface="Sakkal Majalla" panose="02000000000000000000" pitchFamily="2" charset="-78"/>
                <a:cs typeface="Sakkal Majalla" panose="02000000000000000000" pitchFamily="2" charset="-78"/>
              </a:rPr>
              <a:t>:</a:t>
            </a:r>
            <a:endParaRPr lang="en-US" dirty="0"/>
          </a:p>
        </p:txBody>
      </p:sp>
      <mc:AlternateContent xmlns:mc="http://schemas.openxmlformats.org/markup-compatibility/2006">
        <mc:Choice xmlns:a14="http://schemas.microsoft.com/office/drawing/2010/main" Requires="a14">
          <p:graphicFrame>
            <p:nvGraphicFramePr>
              <p:cNvPr id="8" name="Table 7"/>
              <p:cNvGraphicFramePr>
                <a:graphicFrameLocks noGrp="1"/>
              </p:cNvGraphicFramePr>
              <p:nvPr>
                <p:extLst>
                  <p:ext uri="{D42A27DB-BD31-4B8C-83A1-F6EECF244321}">
                    <p14:modId xmlns:p14="http://schemas.microsoft.com/office/powerpoint/2010/main" val="3736662211"/>
                  </p:ext>
                </p:extLst>
              </p:nvPr>
            </p:nvGraphicFramePr>
            <p:xfrm>
              <a:off x="6096000" y="4905848"/>
              <a:ext cx="4058433" cy="1097280"/>
            </p:xfrm>
            <a:graphic>
              <a:graphicData uri="http://schemas.openxmlformats.org/drawingml/2006/table">
                <a:tbl>
                  <a:tblPr firstRow="1" bandRow="1">
                    <a:tableStyleId>{2D5ABB26-0587-4C30-8999-92F81FD0307C}</a:tableStyleId>
                  </a:tblPr>
                  <a:tblGrid>
                    <a:gridCol w="1680795">
                      <a:extLst>
                        <a:ext uri="{9D8B030D-6E8A-4147-A177-3AD203B41FA5}">
                          <a16:colId xmlns:a16="http://schemas.microsoft.com/office/drawing/2014/main" val="2011172249"/>
                        </a:ext>
                      </a:extLst>
                    </a:gridCol>
                    <a:gridCol w="1180618">
                      <a:extLst>
                        <a:ext uri="{9D8B030D-6E8A-4147-A177-3AD203B41FA5}">
                          <a16:colId xmlns:a16="http://schemas.microsoft.com/office/drawing/2014/main" val="3479917351"/>
                        </a:ext>
                      </a:extLst>
                    </a:gridCol>
                    <a:gridCol w="1197020">
                      <a:extLst>
                        <a:ext uri="{9D8B030D-6E8A-4147-A177-3AD203B41FA5}">
                          <a16:colId xmlns:a16="http://schemas.microsoft.com/office/drawing/2014/main" val="2421326015"/>
                        </a:ext>
                      </a:extLst>
                    </a:gridCol>
                  </a:tblGrid>
                  <a:tr h="22638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SA" dirty="0" smtClean="0">
                              <a:latin typeface="Sakkal Majalla" panose="02000000000000000000" pitchFamily="2" charset="-78"/>
                              <a:cs typeface="Sakkal Majalla" panose="02000000000000000000" pitchFamily="2" charset="-78"/>
                            </a:rPr>
                            <a:t>السرعة</a:t>
                          </a:r>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58907963"/>
                      </a:ext>
                    </a:extLst>
                  </a:tr>
                  <a:tr h="346251">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left"/>
                              </m:oMathParaPr>
                              <m:oMath xmlns:m="http://schemas.openxmlformats.org/officeDocument/2006/math">
                                <m:r>
                                  <a:rPr lang="en-US" b="0" i="1" smtClean="0">
                                    <a:latin typeface="Cambria Math" panose="02040503050406030204" pitchFamily="18" charset="0"/>
                                    <a:cs typeface="Sakkal Majalla" panose="02000000000000000000" pitchFamily="2" charset="-78"/>
                                  </a:rPr>
                                  <m:t>3</m:t>
                                </m:r>
                                <m:r>
                                  <a:rPr lang="en-US" b="0" i="1" smtClean="0">
                                    <a:latin typeface="Cambria Math" panose="02040503050406030204" pitchFamily="18" charset="0"/>
                                    <a:cs typeface="Sakkal Majalla" panose="02000000000000000000" pitchFamily="2" charset="-78"/>
                                  </a:rPr>
                                  <m:t>∗</m:t>
                                </m:r>
                                <m:r>
                                  <a:rPr lang="en-US" b="0" i="1" smtClean="0">
                                    <a:latin typeface="Cambria Math" panose="02040503050406030204" pitchFamily="18" charset="0"/>
                                    <a:cs typeface="Sakkal Majalla" panose="02000000000000000000" pitchFamily="2" charset="-78"/>
                                  </a:rPr>
                                  <m:t>26</m:t>
                                </m:r>
                                <m:r>
                                  <a:rPr lang="en-US" b="0" i="1" smtClean="0">
                                    <a:latin typeface="Cambria Math" panose="02040503050406030204" pitchFamily="18" charset="0"/>
                                    <a:cs typeface="Sakkal Majalla" panose="02000000000000000000" pitchFamily="2" charset="-78"/>
                                  </a:rPr>
                                  <m:t>=</m:t>
                                </m:r>
                                <m:r>
                                  <a:rPr lang="ar-SA" b="0" i="1" smtClean="0">
                                    <a:latin typeface="Cambria Math" panose="02040503050406030204" pitchFamily="18" charset="0"/>
                                    <a:cs typeface="Sakkal Majalla" panose="02000000000000000000" pitchFamily="2" charset="-78"/>
                                  </a:rPr>
                                  <m:t>78</m:t>
                                </m:r>
                              </m:oMath>
                            </m:oMathPara>
                          </a14:m>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
                              </m:oMathParaPr>
                              <m:oMath xmlns:m="http://schemas.openxmlformats.org/officeDocument/2006/math">
                                <m:r>
                                  <a:rPr lang="en-US" b="0" i="1" smtClean="0">
                                    <a:latin typeface="Cambria Math" panose="02040503050406030204" pitchFamily="18" charset="0"/>
                                    <a:cs typeface="Sakkal Majalla" panose="02000000000000000000" pitchFamily="2" charset="-78"/>
                                  </a:rPr>
                                  <m:t>3</m:t>
                                </m:r>
                                <m:r>
                                  <a:rPr lang="en-US" b="0" i="1" smtClean="0">
                                    <a:latin typeface="Cambria Math" panose="02040503050406030204" pitchFamily="18" charset="0"/>
                                    <a:cs typeface="Sakkal Majalla" panose="02000000000000000000" pitchFamily="2" charset="-78"/>
                                  </a:rPr>
                                  <m:t>𝑥</m:t>
                                </m:r>
                              </m:oMath>
                            </m:oMathPara>
                          </a14:m>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ar-SA" dirty="0" smtClean="0">
                              <a:latin typeface="Sakkal Majalla" panose="02000000000000000000" pitchFamily="2" charset="-78"/>
                              <a:cs typeface="Sakkal Majalla" panose="02000000000000000000" pitchFamily="2" charset="-78"/>
                            </a:rPr>
                            <a:t>سرعة سامي</a:t>
                          </a:r>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33927354"/>
                      </a:ext>
                    </a:extLst>
                  </a:tr>
                  <a:tr h="346251">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ar-SA" b="0" i="1" smtClean="0">
                                    <a:latin typeface="Cambria Math" panose="02040503050406030204" pitchFamily="18" charset="0"/>
                                    <a:cs typeface="Sakkal Majalla" panose="02000000000000000000" pitchFamily="2" charset="-78"/>
                                  </a:rPr>
                                  <m:t>26</m:t>
                                </m:r>
                              </m:oMath>
                            </m:oMathPara>
                          </a14:m>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cs typeface="Sakkal Majalla" panose="02000000000000000000" pitchFamily="2" charset="-78"/>
                                  </a:rPr>
                                  <m:t>𝑥</m:t>
                                </m:r>
                              </m:oMath>
                            </m:oMathPara>
                          </a14:m>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SA" dirty="0" smtClean="0">
                              <a:latin typeface="Sakkal Majalla" panose="02000000000000000000" pitchFamily="2" charset="-78"/>
                              <a:cs typeface="Sakkal Majalla" panose="02000000000000000000" pitchFamily="2" charset="-78"/>
                            </a:rPr>
                            <a:t>سرعة نديم</a:t>
                          </a:r>
                          <a:endParaRPr lang="en-US" dirty="0" smtClean="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59310504"/>
                      </a:ext>
                    </a:extLst>
                  </a:tr>
                </a:tbl>
              </a:graphicData>
            </a:graphic>
          </p:graphicFrame>
        </mc:Choice>
        <mc:Fallback>
          <p:graphicFrame>
            <p:nvGraphicFramePr>
              <p:cNvPr id="8" name="Table 7"/>
              <p:cNvGraphicFramePr>
                <a:graphicFrameLocks noGrp="1"/>
              </p:cNvGraphicFramePr>
              <p:nvPr>
                <p:extLst>
                  <p:ext uri="{D42A27DB-BD31-4B8C-83A1-F6EECF244321}">
                    <p14:modId xmlns:p14="http://schemas.microsoft.com/office/powerpoint/2010/main" val="3736662211"/>
                  </p:ext>
                </p:extLst>
              </p:nvPr>
            </p:nvGraphicFramePr>
            <p:xfrm>
              <a:off x="6096000" y="4905848"/>
              <a:ext cx="4058433" cy="1097280"/>
            </p:xfrm>
            <a:graphic>
              <a:graphicData uri="http://schemas.openxmlformats.org/drawingml/2006/table">
                <a:tbl>
                  <a:tblPr firstRow="1" bandRow="1">
                    <a:tableStyleId>{2D5ABB26-0587-4C30-8999-92F81FD0307C}</a:tableStyleId>
                  </a:tblPr>
                  <a:tblGrid>
                    <a:gridCol w="1680795">
                      <a:extLst>
                        <a:ext uri="{9D8B030D-6E8A-4147-A177-3AD203B41FA5}">
                          <a16:colId xmlns:a16="http://schemas.microsoft.com/office/drawing/2014/main" val="2011172249"/>
                        </a:ext>
                      </a:extLst>
                    </a:gridCol>
                    <a:gridCol w="1180618">
                      <a:extLst>
                        <a:ext uri="{9D8B030D-6E8A-4147-A177-3AD203B41FA5}">
                          <a16:colId xmlns:a16="http://schemas.microsoft.com/office/drawing/2014/main" val="3479917351"/>
                        </a:ext>
                      </a:extLst>
                    </a:gridCol>
                    <a:gridCol w="1197020">
                      <a:extLst>
                        <a:ext uri="{9D8B030D-6E8A-4147-A177-3AD203B41FA5}">
                          <a16:colId xmlns:a16="http://schemas.microsoft.com/office/drawing/2014/main" val="2421326015"/>
                        </a:ext>
                      </a:extLst>
                    </a:gridCol>
                  </a:tblGrid>
                  <a:tr h="36576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SA" dirty="0" smtClean="0">
                              <a:latin typeface="Sakkal Majalla" panose="02000000000000000000" pitchFamily="2" charset="-78"/>
                              <a:cs typeface="Sakkal Majalla" panose="02000000000000000000" pitchFamily="2" charset="-78"/>
                            </a:rPr>
                            <a:t>السرعة</a:t>
                          </a:r>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58907963"/>
                      </a:ext>
                    </a:extLst>
                  </a:tr>
                  <a:tr h="365760">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4"/>
                          <a:stretch>
                            <a:fillRect l="-725" t="-108197" r="-142029" b="-122951"/>
                          </a:stretch>
                        </a:blip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4"/>
                          <a:stretch>
                            <a:fillRect l="-143299" t="-108197" r="-102062" b="-122951"/>
                          </a:stretch>
                        </a:blipFill>
                      </a:tcPr>
                    </a:tc>
                    <a:tc>
                      <a:txBody>
                        <a:bodyPr/>
                        <a:lstStyle/>
                        <a:p>
                          <a:pPr algn="ctr" rtl="1"/>
                          <a:r>
                            <a:rPr lang="ar-SA" dirty="0" smtClean="0">
                              <a:latin typeface="Sakkal Majalla" panose="02000000000000000000" pitchFamily="2" charset="-78"/>
                              <a:cs typeface="Sakkal Majalla" panose="02000000000000000000" pitchFamily="2" charset="-78"/>
                            </a:rPr>
                            <a:t>سرعة سامي</a:t>
                          </a:r>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33927354"/>
                      </a:ext>
                    </a:extLst>
                  </a:tr>
                  <a:tr h="365760">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4"/>
                          <a:stretch>
                            <a:fillRect l="-725" t="-211667" r="-142029" b="-25000"/>
                          </a:stretch>
                        </a:blip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4"/>
                          <a:stretch>
                            <a:fillRect l="-143299" t="-211667" r="-102062" b="-25000"/>
                          </a:stretch>
                        </a:blipFil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SA" dirty="0" smtClean="0">
                              <a:latin typeface="Sakkal Majalla" panose="02000000000000000000" pitchFamily="2" charset="-78"/>
                              <a:cs typeface="Sakkal Majalla" panose="02000000000000000000" pitchFamily="2" charset="-78"/>
                            </a:rPr>
                            <a:t>سرعة نديم</a:t>
                          </a:r>
                          <a:endParaRPr lang="en-US" dirty="0" smtClean="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59310504"/>
                      </a:ext>
                    </a:extLst>
                  </a:tr>
                </a:tbl>
              </a:graphicData>
            </a:graphic>
          </p:graphicFrame>
        </mc:Fallback>
      </mc:AlternateContent>
    </p:spTree>
    <p:extLst>
      <p:ext uri="{BB962C8B-B14F-4D97-AF65-F5344CB8AC3E}">
        <p14:creationId xmlns:p14="http://schemas.microsoft.com/office/powerpoint/2010/main" val="33828928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61786" y="2449643"/>
            <a:ext cx="9144000" cy="1655762"/>
          </a:xfrm>
        </p:spPr>
        <p:txBody>
          <a:bodyPr>
            <a:noAutofit/>
          </a:bodyPr>
          <a:lstStyle/>
          <a:p>
            <a:pPr rtl="1"/>
            <a:r>
              <a:rPr lang="ar-SA" sz="4000" dirty="0" smtClean="0">
                <a:latin typeface="Sakkal Majalla" panose="02000000000000000000" pitchFamily="2" charset="-78"/>
                <a:cs typeface="Sakkal Majalla" panose="02000000000000000000" pitchFamily="2" charset="-78"/>
              </a:rPr>
              <a:t>شكرًا جزيلًا،</a:t>
            </a:r>
          </a:p>
          <a:p>
            <a:pPr rtl="1"/>
            <a:r>
              <a:rPr lang="ar-SA" sz="4000" dirty="0" smtClean="0">
                <a:latin typeface="Sakkal Majalla" panose="02000000000000000000" pitchFamily="2" charset="-78"/>
                <a:cs typeface="Sakkal Majalla" panose="02000000000000000000" pitchFamily="2" charset="-78"/>
              </a:rPr>
              <a:t>بالتوفيق،</a:t>
            </a:r>
          </a:p>
          <a:p>
            <a:pPr rtl="1"/>
            <a:r>
              <a:rPr lang="ar-SA" sz="4000" dirty="0" smtClean="0">
                <a:latin typeface="Sakkal Majalla" panose="02000000000000000000" pitchFamily="2" charset="-78"/>
                <a:cs typeface="Sakkal Majalla" panose="02000000000000000000" pitchFamily="2" charset="-78"/>
              </a:rPr>
              <a:t>باحترام المعلّمة آية</a:t>
            </a:r>
            <a:endParaRPr lang="en-US" sz="40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13990514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smtClean="0">
                <a:latin typeface="Sakkal Majalla" panose="02000000000000000000" pitchFamily="2" charset="-78"/>
                <a:cs typeface="Sakkal Majalla" panose="02000000000000000000" pitchFamily="2" charset="-78"/>
              </a:rPr>
              <a:t>كيف نتوجّه الى المشكلة</a:t>
            </a:r>
            <a:endParaRPr lang="en-US" dirty="0">
              <a:latin typeface="Sakkal Majalla" panose="02000000000000000000" pitchFamily="2" charset="-78"/>
              <a:cs typeface="Sakkal Majalla" panose="02000000000000000000" pitchFamily="2" charset="-78"/>
            </a:endParaRPr>
          </a:p>
        </p:txBody>
      </p:sp>
      <p:sp>
        <p:nvSpPr>
          <p:cNvPr id="3" name="Content Placeholder 2"/>
          <p:cNvSpPr>
            <a:spLocks noGrp="1"/>
          </p:cNvSpPr>
          <p:nvPr>
            <p:ph idx="1"/>
          </p:nvPr>
        </p:nvSpPr>
        <p:spPr/>
        <p:txBody>
          <a:bodyPr/>
          <a:lstStyle/>
          <a:p>
            <a:pPr marL="0" indent="0" algn="r" rtl="1">
              <a:buNone/>
            </a:pPr>
            <a:r>
              <a:rPr lang="ar-SA" dirty="0" smtClean="0">
                <a:latin typeface="Sakkal Majalla" panose="02000000000000000000" pitchFamily="2" charset="-78"/>
                <a:cs typeface="Sakkal Majalla" panose="02000000000000000000" pitchFamily="2" charset="-78"/>
              </a:rPr>
              <a:t>بشكل عام، القيام بحل المسائل الكلاميّة وبشكل خاص المسائل مع متغيّر يكون حسب الخطوات التالية:</a:t>
            </a:r>
          </a:p>
          <a:p>
            <a:pPr algn="r" rtl="1"/>
            <a:r>
              <a:rPr lang="ar-SA" dirty="0" smtClean="0">
                <a:latin typeface="Sakkal Majalla" panose="02000000000000000000" pitchFamily="2" charset="-78"/>
                <a:cs typeface="Sakkal Majalla" panose="02000000000000000000" pitchFamily="2" charset="-78"/>
              </a:rPr>
              <a:t>أولًا، يجب قراءة المسألة قراءة جيّدة ودقيقة، وفهمها بكل تفاصيلها وفهم المطلوب منها.  يجب فهم اي عمليات حسابيّة يجب القيام بها لحل المطلوب.</a:t>
            </a:r>
          </a:p>
          <a:p>
            <a:pPr algn="r" rtl="1"/>
            <a:r>
              <a:rPr lang="ar-SA" dirty="0" smtClean="0">
                <a:latin typeface="Sakkal Majalla" panose="02000000000000000000" pitchFamily="2" charset="-78"/>
                <a:cs typeface="Sakkal Majalla" panose="02000000000000000000" pitchFamily="2" charset="-78"/>
              </a:rPr>
              <a:t>يجب تقدير خطوات الحلّ، وكيفيّة تحديد المتغيّرات.</a:t>
            </a:r>
          </a:p>
          <a:p>
            <a:pPr algn="r" rtl="1"/>
            <a:r>
              <a:rPr lang="ar-SA" dirty="0" smtClean="0">
                <a:latin typeface="Sakkal Majalla" panose="02000000000000000000" pitchFamily="2" charset="-78"/>
                <a:cs typeface="Sakkal Majalla" panose="02000000000000000000" pitchFamily="2" charset="-78"/>
              </a:rPr>
              <a:t>التوجّه الى المشكلة بحسب الخطوات وجدول المتابعة، خطوة بخطوة.</a:t>
            </a:r>
          </a:p>
          <a:p>
            <a:pPr algn="r" rtl="1"/>
            <a:r>
              <a:rPr lang="ar-SA" dirty="0" smtClean="0">
                <a:latin typeface="Sakkal Majalla" panose="02000000000000000000" pitchFamily="2" charset="-78"/>
                <a:cs typeface="Sakkal Majalla" panose="02000000000000000000" pitchFamily="2" charset="-78"/>
              </a:rPr>
              <a:t>فحص الحل النهائي.</a:t>
            </a:r>
            <a:endParaRPr lang="en-US"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18918300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smtClean="0">
                <a:latin typeface="Sakkal Majalla" panose="02000000000000000000" pitchFamily="2" charset="-78"/>
                <a:cs typeface="Sakkal Majalla" panose="02000000000000000000" pitchFamily="2" charset="-78"/>
              </a:rPr>
              <a:t>مثال لمسألة كلاميّة 1</a:t>
            </a:r>
            <a:endParaRPr lang="en-US" dirty="0">
              <a:latin typeface="Sakkal Majalla" panose="02000000000000000000" pitchFamily="2" charset="-78"/>
              <a:cs typeface="Sakkal Majalla" panose="02000000000000000000" pitchFamily="2" charset="-78"/>
            </a:endParaRPr>
          </a:p>
        </p:txBody>
      </p:sp>
      <p:sp>
        <p:nvSpPr>
          <p:cNvPr id="3" name="Content Placeholder 2"/>
          <p:cNvSpPr>
            <a:spLocks noGrp="1"/>
          </p:cNvSpPr>
          <p:nvPr>
            <p:ph idx="1"/>
          </p:nvPr>
        </p:nvSpPr>
        <p:spPr/>
        <p:txBody>
          <a:bodyPr/>
          <a:lstStyle/>
          <a:p>
            <a:pPr marL="0" indent="0" algn="r" rtl="1">
              <a:buNone/>
            </a:pPr>
            <a:r>
              <a:rPr lang="ar-SA" dirty="0" smtClean="0">
                <a:latin typeface="Sakkal Majalla" panose="02000000000000000000" pitchFamily="2" charset="-78"/>
                <a:cs typeface="Sakkal Majalla" panose="02000000000000000000" pitchFamily="2" charset="-78"/>
              </a:rPr>
              <a:t>انظر بتمعّن الى المسألة التالية، والى الحل في الصفحة التالية:</a:t>
            </a:r>
            <a:endParaRPr lang="en-US" dirty="0">
              <a:latin typeface="Sakkal Majalla" panose="02000000000000000000" pitchFamily="2" charset="-78"/>
              <a:cs typeface="Sakkal Majalla" panose="02000000000000000000" pitchFamily="2" charset="-78"/>
            </a:endParaRPr>
          </a:p>
        </p:txBody>
      </p:sp>
      <p:pic>
        <p:nvPicPr>
          <p:cNvPr id="5" name="Picture 4"/>
          <p:cNvPicPr>
            <a:picLocks noChangeAspect="1"/>
          </p:cNvPicPr>
          <p:nvPr/>
        </p:nvPicPr>
        <p:blipFill>
          <a:blip r:embed="rId2"/>
          <a:stretch>
            <a:fillRect/>
          </a:stretch>
        </p:blipFill>
        <p:spPr>
          <a:xfrm>
            <a:off x="1295400" y="3238007"/>
            <a:ext cx="9601200" cy="1895475"/>
          </a:xfrm>
          <a:prstGeom prst="rect">
            <a:avLst/>
          </a:prstGeom>
        </p:spPr>
      </p:pic>
    </p:spTree>
    <p:extLst>
      <p:ext uri="{BB962C8B-B14F-4D97-AF65-F5344CB8AC3E}">
        <p14:creationId xmlns:p14="http://schemas.microsoft.com/office/powerpoint/2010/main" val="318809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smtClean="0">
                <a:latin typeface="Sakkal Majalla" panose="02000000000000000000" pitchFamily="2" charset="-78"/>
                <a:cs typeface="Sakkal Majalla" panose="02000000000000000000" pitchFamily="2" charset="-78"/>
              </a:rPr>
              <a:t>حلّ لمسألة كلاميّة 1</a:t>
            </a:r>
            <a:endParaRPr lang="en-US" dirty="0">
              <a:latin typeface="Sakkal Majalla" panose="02000000000000000000" pitchFamily="2" charset="-78"/>
              <a:cs typeface="Sakkal Majalla" panose="02000000000000000000" pitchFamily="2" charset="-78"/>
            </a:endParaRPr>
          </a:p>
        </p:txBody>
      </p:sp>
      <p:sp>
        <p:nvSpPr>
          <p:cNvPr id="3" name="Content Placeholder 2"/>
          <p:cNvSpPr>
            <a:spLocks noGrp="1"/>
          </p:cNvSpPr>
          <p:nvPr>
            <p:ph idx="1"/>
          </p:nvPr>
        </p:nvSpPr>
        <p:spPr>
          <a:xfrm>
            <a:off x="838200" y="1485106"/>
            <a:ext cx="10515600" cy="5372894"/>
          </a:xfrm>
        </p:spPr>
        <p:txBody>
          <a:bodyPr>
            <a:normAutofit/>
          </a:bodyPr>
          <a:lstStyle/>
          <a:p>
            <a:pPr marL="0" indent="0" algn="r" rtl="1">
              <a:buNone/>
            </a:pPr>
            <a:r>
              <a:rPr lang="ar-SA" sz="2000" dirty="0" smtClean="0">
                <a:latin typeface="Sakkal Majalla" panose="02000000000000000000" pitchFamily="2" charset="-78"/>
                <a:cs typeface="Sakkal Majalla" panose="02000000000000000000" pitchFamily="2" charset="-78"/>
              </a:rPr>
              <a:t>لبداية الحلّ، يجب النظر الى المسألة، ما المطلوب منها، والقيام بترتيب المعطيات.</a:t>
            </a:r>
          </a:p>
          <a:p>
            <a:pPr algn="r" rtl="1">
              <a:buFontTx/>
              <a:buChar char="-"/>
            </a:pPr>
            <a:r>
              <a:rPr lang="ar-SA" sz="2000" dirty="0" smtClean="0">
                <a:latin typeface="Sakkal Majalla" panose="02000000000000000000" pitchFamily="2" charset="-78"/>
                <a:cs typeface="Sakkal Majalla" panose="02000000000000000000" pitchFamily="2" charset="-78"/>
              </a:rPr>
              <a:t>عدد عمال المصنع هو 300 عامل.</a:t>
            </a:r>
          </a:p>
          <a:p>
            <a:pPr algn="r" rtl="1">
              <a:buFontTx/>
              <a:buChar char="-"/>
            </a:pPr>
            <a:r>
              <a:rPr lang="ar-SA" sz="2000" dirty="0" smtClean="0">
                <a:latin typeface="Sakkal Majalla" panose="02000000000000000000" pitchFamily="2" charset="-78"/>
                <a:cs typeface="Sakkal Majalla" panose="02000000000000000000" pitchFamily="2" charset="-78"/>
              </a:rPr>
              <a:t>عدد النساء هو ربع عدد الرجال. هذا المعطى هو أساس الحلّ لهذه المسألة. لهذا، نقوم بفرض عدد الرجال ب </a:t>
            </a:r>
            <a:r>
              <a:rPr lang="en-US" sz="2000" dirty="0" smtClean="0">
                <a:latin typeface="Sakkal Majalla" panose="02000000000000000000" pitchFamily="2" charset="-78"/>
                <a:cs typeface="Sakkal Majalla" panose="02000000000000000000" pitchFamily="2" charset="-78"/>
              </a:rPr>
              <a:t>x</a:t>
            </a:r>
            <a:r>
              <a:rPr lang="ar-SA" sz="2000" dirty="0" smtClean="0">
                <a:latin typeface="Sakkal Majalla" panose="02000000000000000000" pitchFamily="2" charset="-78"/>
                <a:cs typeface="Sakkal Majalla" panose="02000000000000000000" pitchFamily="2" charset="-78"/>
              </a:rPr>
              <a:t>، وبناء عليه نقوم بإيجاد صورة عدد لعدد النساء.</a:t>
            </a:r>
          </a:p>
          <a:p>
            <a:pPr algn="r" rtl="1">
              <a:buFontTx/>
              <a:buChar char="-"/>
            </a:pPr>
            <a:r>
              <a:rPr lang="ar-SA" sz="2000" dirty="0" smtClean="0">
                <a:latin typeface="Sakkal Majalla" panose="02000000000000000000" pitchFamily="2" charset="-78"/>
                <a:cs typeface="Sakkal Majalla" panose="02000000000000000000" pitchFamily="2" charset="-78"/>
              </a:rPr>
              <a:t>لإيجاد الحل، نقوم ببناء الجدول التالي:</a:t>
            </a:r>
            <a:endParaRPr lang="en-US" sz="2000" dirty="0" smtClean="0">
              <a:latin typeface="Sakkal Majalla" panose="02000000000000000000" pitchFamily="2" charset="-78"/>
              <a:cs typeface="Sakkal Majalla" panose="02000000000000000000" pitchFamily="2" charset="-78"/>
            </a:endParaRPr>
          </a:p>
          <a:p>
            <a:pPr marL="0" indent="0" algn="r" rtl="1">
              <a:buNone/>
            </a:pPr>
            <a:r>
              <a:rPr lang="ar-SA" sz="2000" dirty="0" smtClean="0">
                <a:latin typeface="Sakkal Majalla" panose="02000000000000000000" pitchFamily="2" charset="-78"/>
                <a:cs typeface="Sakkal Majalla" panose="02000000000000000000" pitchFamily="2" charset="-78"/>
              </a:rPr>
              <a:t>الحل النهائي: 				</a:t>
            </a:r>
            <a:endParaRPr lang="en-US" sz="2000" dirty="0">
              <a:latin typeface="Sakkal Majalla" panose="02000000000000000000" pitchFamily="2" charset="-78"/>
              <a:cs typeface="Sakkal Majalla" panose="02000000000000000000" pitchFamily="2" charset="-78"/>
            </a:endParaRPr>
          </a:p>
        </p:txBody>
      </p:sp>
      <mc:AlternateContent xmlns:mc="http://schemas.openxmlformats.org/markup-compatibility/2006" xmlns:a14="http://schemas.microsoft.com/office/drawing/2010/main">
        <mc:Choice Requires="a14">
          <p:graphicFrame>
            <p:nvGraphicFramePr>
              <p:cNvPr id="4" name="Table 3"/>
              <p:cNvGraphicFramePr>
                <a:graphicFrameLocks noGrp="1"/>
              </p:cNvGraphicFramePr>
              <p:nvPr>
                <p:extLst>
                  <p:ext uri="{D42A27DB-BD31-4B8C-83A1-F6EECF244321}">
                    <p14:modId xmlns:p14="http://schemas.microsoft.com/office/powerpoint/2010/main" val="2627719550"/>
                  </p:ext>
                </p:extLst>
              </p:nvPr>
            </p:nvGraphicFramePr>
            <p:xfrm>
              <a:off x="4603530" y="2686923"/>
              <a:ext cx="3468416" cy="1484630"/>
            </p:xfrm>
            <a:graphic>
              <a:graphicData uri="http://schemas.openxmlformats.org/drawingml/2006/table">
                <a:tbl>
                  <a:tblPr firstRow="1" bandRow="1">
                    <a:tableStyleId>{2D5ABB26-0587-4C30-8999-92F81FD0307C}</a:tableStyleId>
                  </a:tblPr>
                  <a:tblGrid>
                    <a:gridCol w="1734208">
                      <a:extLst>
                        <a:ext uri="{9D8B030D-6E8A-4147-A177-3AD203B41FA5}">
                          <a16:colId xmlns:a16="http://schemas.microsoft.com/office/drawing/2014/main" val="3479917351"/>
                        </a:ext>
                      </a:extLst>
                    </a:gridCol>
                    <a:gridCol w="1734208">
                      <a:extLst>
                        <a:ext uri="{9D8B030D-6E8A-4147-A177-3AD203B41FA5}">
                          <a16:colId xmlns:a16="http://schemas.microsoft.com/office/drawing/2014/main" val="2421326015"/>
                        </a:ext>
                      </a:extLst>
                    </a:gridCol>
                  </a:tblGrid>
                  <a:tr h="226380">
                    <a:tc>
                      <a:txBody>
                        <a:bodyPr/>
                        <a:lstStyle/>
                        <a:p>
                          <a:pPr algn="ctr" rtl="1"/>
                          <a:r>
                            <a:rPr lang="en-US" dirty="0" smtClean="0">
                              <a:latin typeface="Cambria Math" panose="02040503050406030204" pitchFamily="18" charset="0"/>
                              <a:ea typeface="Cambria Math" panose="02040503050406030204" pitchFamily="18" charset="0"/>
                              <a:cs typeface="Sakkal Majalla" panose="02000000000000000000" pitchFamily="2" charset="-78"/>
                            </a:rPr>
                            <a:t>x</a:t>
                          </a:r>
                          <a:endParaRPr lang="en-US" dirty="0">
                            <a:latin typeface="Cambria Math" panose="02040503050406030204" pitchFamily="18" charset="0"/>
                            <a:ea typeface="Cambria Math" panose="02040503050406030204" pitchFamily="18" charset="0"/>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ar-SA" dirty="0" smtClean="0">
                              <a:latin typeface="Sakkal Majalla" panose="02000000000000000000" pitchFamily="2" charset="-78"/>
                              <a:cs typeface="Sakkal Majalla" panose="02000000000000000000" pitchFamily="2" charset="-78"/>
                            </a:rPr>
                            <a:t>عدد الرجال</a:t>
                          </a:r>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58907963"/>
                      </a:ext>
                    </a:extLst>
                  </a:tr>
                  <a:tr h="346251">
                    <a:tc>
                      <a:txBody>
                        <a:bodyPr/>
                        <a:lstStyle/>
                        <a:p>
                          <a:pPr algn="ctr" rtl="1"/>
                          <a14:m>
                            <m:oMathPara xmlns:m="http://schemas.openxmlformats.org/officeDocument/2006/math">
                              <m:oMathParaPr>
                                <m:jc m:val="centerGroup"/>
                              </m:oMathParaPr>
                              <m:oMath xmlns:m="http://schemas.openxmlformats.org/officeDocument/2006/math">
                                <m:f>
                                  <m:fPr>
                                    <m:ctrlPr>
                                      <a:rPr lang="en-US" b="0" i="1" smtClean="0">
                                        <a:latin typeface="Cambria Math" panose="02040503050406030204" pitchFamily="18" charset="0"/>
                                        <a:cs typeface="Sakkal Majalla" panose="02000000000000000000" pitchFamily="2" charset="-78"/>
                                      </a:rPr>
                                    </m:ctrlPr>
                                  </m:fPr>
                                  <m:num>
                                    <m:r>
                                      <a:rPr lang="en-US" b="0" i="1" smtClean="0">
                                        <a:latin typeface="Cambria Math" panose="02040503050406030204" pitchFamily="18" charset="0"/>
                                        <a:cs typeface="Sakkal Majalla" panose="02000000000000000000" pitchFamily="2" charset="-78"/>
                                      </a:rPr>
                                      <m:t>𝑥</m:t>
                                    </m:r>
                                  </m:num>
                                  <m:den>
                                    <m:r>
                                      <a:rPr lang="en-US" b="0" i="1" smtClean="0">
                                        <a:latin typeface="Cambria Math" panose="02040503050406030204" pitchFamily="18" charset="0"/>
                                        <a:cs typeface="Sakkal Majalla" panose="02000000000000000000" pitchFamily="2" charset="-78"/>
                                      </a:rPr>
                                      <m:t>4</m:t>
                                    </m:r>
                                  </m:den>
                                </m:f>
                              </m:oMath>
                            </m:oMathPara>
                          </a14:m>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ar-SA" dirty="0" smtClean="0">
                              <a:latin typeface="Sakkal Majalla" panose="02000000000000000000" pitchFamily="2" charset="-78"/>
                              <a:cs typeface="Sakkal Majalla" panose="02000000000000000000" pitchFamily="2" charset="-78"/>
                            </a:rPr>
                            <a:t>عدد النساء</a:t>
                          </a:r>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33927354"/>
                      </a:ext>
                    </a:extLst>
                  </a:tr>
                  <a:tr h="346251">
                    <a:tc>
                      <a:txBody>
                        <a:bodyPr/>
                        <a:lstStyle/>
                        <a:p>
                          <a:pPr algn="r" rtl="1"/>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cs typeface="Sakkal Majalla" panose="02000000000000000000" pitchFamily="2" charset="-78"/>
                                  </a:rPr>
                                  <m:t>𝑥</m:t>
                                </m:r>
                                <m:r>
                                  <a:rPr lang="en-US" b="0" i="1" smtClean="0">
                                    <a:latin typeface="Cambria Math" panose="02040503050406030204" pitchFamily="18" charset="0"/>
                                    <a:cs typeface="Sakkal Majalla" panose="02000000000000000000" pitchFamily="2" charset="-78"/>
                                  </a:rPr>
                                  <m:t>+</m:t>
                                </m:r>
                                <m:f>
                                  <m:fPr>
                                    <m:ctrlPr>
                                      <a:rPr lang="en-US" b="0" i="1" smtClean="0">
                                        <a:latin typeface="Cambria Math" panose="02040503050406030204" pitchFamily="18" charset="0"/>
                                        <a:cs typeface="Sakkal Majalla" panose="02000000000000000000" pitchFamily="2" charset="-78"/>
                                      </a:rPr>
                                    </m:ctrlPr>
                                  </m:fPr>
                                  <m:num>
                                    <m:r>
                                      <a:rPr lang="en-US" b="0" i="1" smtClean="0">
                                        <a:latin typeface="Cambria Math" panose="02040503050406030204" pitchFamily="18" charset="0"/>
                                        <a:cs typeface="Sakkal Majalla" panose="02000000000000000000" pitchFamily="2" charset="-78"/>
                                      </a:rPr>
                                      <m:t>𝑥</m:t>
                                    </m:r>
                                  </m:num>
                                  <m:den>
                                    <m:r>
                                      <a:rPr lang="en-US" b="0" i="1" smtClean="0">
                                        <a:latin typeface="Cambria Math" panose="02040503050406030204" pitchFamily="18" charset="0"/>
                                        <a:cs typeface="Sakkal Majalla" panose="02000000000000000000" pitchFamily="2" charset="-78"/>
                                      </a:rPr>
                                      <m:t>4</m:t>
                                    </m:r>
                                  </m:den>
                                </m:f>
                              </m:oMath>
                            </m:oMathPara>
                          </a14:m>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1"/>
                          <a:r>
                            <a:rPr lang="ar-SA" dirty="0" smtClean="0">
                              <a:latin typeface="Sakkal Majalla" panose="02000000000000000000" pitchFamily="2" charset="-78"/>
                              <a:cs typeface="Sakkal Majalla" panose="02000000000000000000" pitchFamily="2" charset="-78"/>
                            </a:rPr>
                            <a:t>المجموع</a:t>
                          </a:r>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84545479"/>
                      </a:ext>
                    </a:extLst>
                  </a:tr>
                </a:tbl>
              </a:graphicData>
            </a:graphic>
          </p:graphicFrame>
        </mc:Choice>
        <mc:Fallback xmlns="">
          <p:graphicFrame>
            <p:nvGraphicFramePr>
              <p:cNvPr id="4" name="Table 3"/>
              <p:cNvGraphicFramePr>
                <a:graphicFrameLocks noGrp="1"/>
              </p:cNvGraphicFramePr>
              <p:nvPr>
                <p:extLst>
                  <p:ext uri="{D42A27DB-BD31-4B8C-83A1-F6EECF244321}">
                    <p14:modId xmlns:p14="http://schemas.microsoft.com/office/powerpoint/2010/main" val="2627719550"/>
                  </p:ext>
                </p:extLst>
              </p:nvPr>
            </p:nvGraphicFramePr>
            <p:xfrm>
              <a:off x="4603530" y="2686923"/>
              <a:ext cx="3468416" cy="1484630"/>
            </p:xfrm>
            <a:graphic>
              <a:graphicData uri="http://schemas.openxmlformats.org/drawingml/2006/table">
                <a:tbl>
                  <a:tblPr firstRow="1" bandRow="1">
                    <a:tableStyleId>{2D5ABB26-0587-4C30-8999-92F81FD0307C}</a:tableStyleId>
                  </a:tblPr>
                  <a:tblGrid>
                    <a:gridCol w="1734208">
                      <a:extLst>
                        <a:ext uri="{9D8B030D-6E8A-4147-A177-3AD203B41FA5}">
                          <a16:colId xmlns:a16="http://schemas.microsoft.com/office/drawing/2014/main" val="3479917351"/>
                        </a:ext>
                      </a:extLst>
                    </a:gridCol>
                    <a:gridCol w="1734208">
                      <a:extLst>
                        <a:ext uri="{9D8B030D-6E8A-4147-A177-3AD203B41FA5}">
                          <a16:colId xmlns:a16="http://schemas.microsoft.com/office/drawing/2014/main" val="2421326015"/>
                        </a:ext>
                      </a:extLst>
                    </a:gridCol>
                  </a:tblGrid>
                  <a:tr h="365760">
                    <a:tc>
                      <a:txBody>
                        <a:bodyPr/>
                        <a:lstStyle/>
                        <a:p>
                          <a:pPr algn="ctr" rtl="1"/>
                          <a:r>
                            <a:rPr lang="en-US" dirty="0" smtClean="0">
                              <a:latin typeface="Cambria Math" panose="02040503050406030204" pitchFamily="18" charset="0"/>
                              <a:ea typeface="Cambria Math" panose="02040503050406030204" pitchFamily="18" charset="0"/>
                              <a:cs typeface="Sakkal Majalla" panose="02000000000000000000" pitchFamily="2" charset="-78"/>
                            </a:rPr>
                            <a:t>x</a:t>
                          </a:r>
                          <a:endParaRPr lang="en-US" dirty="0">
                            <a:latin typeface="Cambria Math" panose="02040503050406030204" pitchFamily="18" charset="0"/>
                            <a:ea typeface="Cambria Math" panose="02040503050406030204" pitchFamily="18" charset="0"/>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ar-SA" dirty="0" smtClean="0">
                              <a:latin typeface="Sakkal Majalla" panose="02000000000000000000" pitchFamily="2" charset="-78"/>
                              <a:cs typeface="Sakkal Majalla" panose="02000000000000000000" pitchFamily="2" charset="-78"/>
                            </a:rPr>
                            <a:t>عدد الرجال</a:t>
                          </a:r>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58907963"/>
                      </a:ext>
                    </a:extLst>
                  </a:tr>
                  <a:tr h="559435">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2"/>
                          <a:stretch>
                            <a:fillRect l="-351" t="-70968" r="-100702" b="-101075"/>
                          </a:stretch>
                        </a:blipFill>
                      </a:tcPr>
                    </a:tc>
                    <a:tc>
                      <a:txBody>
                        <a:bodyPr/>
                        <a:lstStyle/>
                        <a:p>
                          <a:pPr algn="ctr" rtl="1"/>
                          <a:r>
                            <a:rPr lang="ar-SA" dirty="0" smtClean="0">
                              <a:latin typeface="Sakkal Majalla" panose="02000000000000000000" pitchFamily="2" charset="-78"/>
                              <a:cs typeface="Sakkal Majalla" panose="02000000000000000000" pitchFamily="2" charset="-78"/>
                            </a:rPr>
                            <a:t>عدد النساء</a:t>
                          </a:r>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33927354"/>
                      </a:ext>
                    </a:extLst>
                  </a:tr>
                  <a:tr h="559435">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2"/>
                          <a:stretch>
                            <a:fillRect l="-351" t="-172826" r="-100702" b="-2174"/>
                          </a:stretch>
                        </a:blipFill>
                      </a:tcPr>
                    </a:tc>
                    <a:tc>
                      <a:txBody>
                        <a:bodyPr/>
                        <a:lstStyle/>
                        <a:p>
                          <a:pPr algn="r" rtl="1"/>
                          <a:r>
                            <a:rPr lang="ar-SA" dirty="0" smtClean="0">
                              <a:latin typeface="Sakkal Majalla" panose="02000000000000000000" pitchFamily="2" charset="-78"/>
                              <a:cs typeface="Sakkal Majalla" panose="02000000000000000000" pitchFamily="2" charset="-78"/>
                            </a:rPr>
                            <a:t>المجموع</a:t>
                          </a:r>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84545479"/>
                      </a:ext>
                    </a:extLst>
                  </a:tr>
                </a:tbl>
              </a:graphicData>
            </a:graphic>
          </p:graphicFrame>
        </mc:Fallback>
      </mc:AlternateContent>
      <mc:AlternateContent xmlns:mc="http://schemas.openxmlformats.org/markup-compatibility/2006" xmlns:a14="http://schemas.microsoft.com/office/drawing/2010/main">
        <mc:Choice Requires="a14">
          <p:graphicFrame>
            <p:nvGraphicFramePr>
              <p:cNvPr id="6" name="Table 5"/>
              <p:cNvGraphicFramePr>
                <a:graphicFrameLocks noGrp="1"/>
              </p:cNvGraphicFramePr>
              <p:nvPr>
                <p:extLst>
                  <p:ext uri="{D42A27DB-BD31-4B8C-83A1-F6EECF244321}">
                    <p14:modId xmlns:p14="http://schemas.microsoft.com/office/powerpoint/2010/main" val="4113108189"/>
                  </p:ext>
                </p:extLst>
              </p:nvPr>
            </p:nvGraphicFramePr>
            <p:xfrm>
              <a:off x="7743497" y="3429238"/>
              <a:ext cx="3170621" cy="2933447"/>
            </p:xfrm>
            <a:graphic>
              <a:graphicData uri="http://schemas.openxmlformats.org/drawingml/2006/table">
                <a:tbl>
                  <a:tblPr firstRow="1" bandRow="1">
                    <a:tableStyleId>{2D5ABB26-0587-4C30-8999-92F81FD0307C}</a:tableStyleId>
                  </a:tblPr>
                  <a:tblGrid>
                    <a:gridCol w="3170621">
                      <a:extLst>
                        <a:ext uri="{9D8B030D-6E8A-4147-A177-3AD203B41FA5}">
                          <a16:colId xmlns:a16="http://schemas.microsoft.com/office/drawing/2014/main" val="3903399494"/>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sz="1800" b="0" i="1" smtClean="0">
                                    <a:latin typeface="Cambria Math" panose="02040503050406030204" pitchFamily="18" charset="0"/>
                                    <a:cs typeface="Sakkal Majalla" panose="02000000000000000000" pitchFamily="2" charset="-78"/>
                                  </a:rPr>
                                  <m:t>𝑥</m:t>
                                </m:r>
                                <m:r>
                                  <a:rPr lang="en-US" sz="1800" b="0" i="1" smtClean="0">
                                    <a:latin typeface="Cambria Math" panose="02040503050406030204" pitchFamily="18" charset="0"/>
                                    <a:cs typeface="Sakkal Majalla" panose="02000000000000000000" pitchFamily="2" charset="-78"/>
                                  </a:rPr>
                                  <m:t>+</m:t>
                                </m:r>
                                <m:f>
                                  <m:fPr>
                                    <m:ctrlPr>
                                      <a:rPr lang="en-US" sz="1800" b="0" i="1" smtClean="0">
                                        <a:latin typeface="Cambria Math" panose="02040503050406030204" pitchFamily="18" charset="0"/>
                                        <a:cs typeface="Sakkal Majalla" panose="02000000000000000000" pitchFamily="2" charset="-78"/>
                                      </a:rPr>
                                    </m:ctrlPr>
                                  </m:fPr>
                                  <m:num>
                                    <m:r>
                                      <a:rPr lang="en-US" sz="1800" b="0" i="1" smtClean="0">
                                        <a:latin typeface="Cambria Math" panose="02040503050406030204" pitchFamily="18" charset="0"/>
                                        <a:cs typeface="Sakkal Majalla" panose="02000000000000000000" pitchFamily="2" charset="-78"/>
                                      </a:rPr>
                                      <m:t>𝑥</m:t>
                                    </m:r>
                                  </m:num>
                                  <m:den>
                                    <m:r>
                                      <a:rPr lang="en-US" sz="1800" b="0" i="1" smtClean="0">
                                        <a:latin typeface="Cambria Math" panose="02040503050406030204" pitchFamily="18" charset="0"/>
                                        <a:cs typeface="Sakkal Majalla" panose="02000000000000000000" pitchFamily="2" charset="-78"/>
                                      </a:rPr>
                                      <m:t>4</m:t>
                                    </m:r>
                                  </m:den>
                                </m:f>
                                <m:r>
                                  <a:rPr lang="en-US" sz="1800" b="0" i="1" smtClean="0">
                                    <a:latin typeface="Cambria Math" panose="02040503050406030204" pitchFamily="18" charset="0"/>
                                    <a:cs typeface="Sakkal Majalla" panose="02000000000000000000" pitchFamily="2" charset="-78"/>
                                  </a:rPr>
                                  <m:t>=</m:t>
                                </m:r>
                                <m:r>
                                  <a:rPr lang="en-US" sz="1800" b="0" i="1" smtClean="0">
                                    <a:latin typeface="Cambria Math" panose="02040503050406030204" pitchFamily="18" charset="0"/>
                                    <a:cs typeface="Sakkal Majalla" panose="02000000000000000000" pitchFamily="2" charset="-78"/>
                                  </a:rPr>
                                  <m:t>300</m:t>
                                </m:r>
                              </m:oMath>
                            </m:oMathPara>
                          </a14:m>
                          <a:endParaRPr lang="en-US" sz="1800" b="0" dirty="0" smtClean="0">
                            <a:latin typeface="Sakkal Majalla" panose="02000000000000000000" pitchFamily="2" charset="-78"/>
                            <a:cs typeface="Sakkal Majalla" panose="02000000000000000000" pitchFamily="2" charset="-78"/>
                          </a:endParaRPr>
                        </a:p>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84514771"/>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smtClean="0">
                              <a:latin typeface="Sakkal Majalla" panose="02000000000000000000" pitchFamily="2" charset="-78"/>
                              <a:cs typeface="Sakkal Majalla" panose="02000000000000000000" pitchFamily="2" charset="-78"/>
                            </a:rPr>
                            <a:t> </a:t>
                          </a:r>
                          <a14:m>
                            <m:oMath xmlns:m="http://schemas.openxmlformats.org/officeDocument/2006/math">
                              <m:f>
                                <m:fPr>
                                  <m:ctrlPr>
                                    <a:rPr lang="en-US" sz="1800" b="0" i="1" smtClean="0">
                                      <a:latin typeface="Cambria Math" panose="02040503050406030204" pitchFamily="18" charset="0"/>
                                      <a:cs typeface="Sakkal Majalla" panose="02000000000000000000" pitchFamily="2" charset="-78"/>
                                    </a:rPr>
                                  </m:ctrlPr>
                                </m:fPr>
                                <m:num>
                                  <m:r>
                                    <a:rPr lang="en-US" sz="1800" b="0" i="1" smtClean="0">
                                      <a:latin typeface="Cambria Math" panose="02040503050406030204" pitchFamily="18" charset="0"/>
                                      <a:cs typeface="Sakkal Majalla" panose="02000000000000000000" pitchFamily="2" charset="-78"/>
                                    </a:rPr>
                                    <m:t>4</m:t>
                                  </m:r>
                                  <m:r>
                                    <a:rPr lang="en-US" sz="1800" b="0" i="1" smtClean="0">
                                      <a:latin typeface="Cambria Math" panose="02040503050406030204" pitchFamily="18" charset="0"/>
                                      <a:cs typeface="Sakkal Majalla" panose="02000000000000000000" pitchFamily="2" charset="-78"/>
                                    </a:rPr>
                                    <m:t>𝑥</m:t>
                                  </m:r>
                                </m:num>
                                <m:den>
                                  <m:r>
                                    <a:rPr lang="en-US" sz="1800" b="0" i="1" smtClean="0">
                                      <a:latin typeface="Cambria Math" panose="02040503050406030204" pitchFamily="18" charset="0"/>
                                      <a:cs typeface="Sakkal Majalla" panose="02000000000000000000" pitchFamily="2" charset="-78"/>
                                    </a:rPr>
                                    <m:t>4</m:t>
                                  </m:r>
                                </m:den>
                              </m:f>
                              <m:r>
                                <a:rPr lang="en-US" sz="1800" b="0" i="1" smtClean="0">
                                  <a:latin typeface="Cambria Math" panose="02040503050406030204" pitchFamily="18" charset="0"/>
                                  <a:cs typeface="Sakkal Majalla" panose="02000000000000000000" pitchFamily="2" charset="-78"/>
                                </a:rPr>
                                <m:t>+</m:t>
                              </m:r>
                              <m:f>
                                <m:fPr>
                                  <m:ctrlPr>
                                    <a:rPr lang="en-US" sz="1800" b="0" i="1" smtClean="0">
                                      <a:latin typeface="Cambria Math" panose="02040503050406030204" pitchFamily="18" charset="0"/>
                                      <a:cs typeface="Sakkal Majalla" panose="02000000000000000000" pitchFamily="2" charset="-78"/>
                                    </a:rPr>
                                  </m:ctrlPr>
                                </m:fPr>
                                <m:num>
                                  <m:r>
                                    <a:rPr lang="en-US" sz="1800" b="0" i="1" smtClean="0">
                                      <a:latin typeface="Cambria Math" panose="02040503050406030204" pitchFamily="18" charset="0"/>
                                      <a:cs typeface="Sakkal Majalla" panose="02000000000000000000" pitchFamily="2" charset="-78"/>
                                    </a:rPr>
                                    <m:t>𝑥</m:t>
                                  </m:r>
                                </m:num>
                                <m:den>
                                  <m:r>
                                    <a:rPr lang="en-US" sz="1800" b="0" i="1" smtClean="0">
                                      <a:latin typeface="Cambria Math" panose="02040503050406030204" pitchFamily="18" charset="0"/>
                                      <a:cs typeface="Sakkal Majalla" panose="02000000000000000000" pitchFamily="2" charset="-78"/>
                                    </a:rPr>
                                    <m:t>4</m:t>
                                  </m:r>
                                </m:den>
                              </m:f>
                              <m:r>
                                <a:rPr lang="en-US" sz="1800" b="0" i="1" smtClean="0">
                                  <a:latin typeface="Cambria Math" panose="02040503050406030204" pitchFamily="18" charset="0"/>
                                  <a:cs typeface="Sakkal Majalla" panose="02000000000000000000" pitchFamily="2" charset="-78"/>
                                </a:rPr>
                                <m:t>=</m:t>
                              </m:r>
                              <m:r>
                                <a:rPr lang="en-US" sz="1800" b="0" i="1" smtClean="0">
                                  <a:latin typeface="Cambria Math" panose="02040503050406030204" pitchFamily="18" charset="0"/>
                                  <a:cs typeface="Sakkal Majalla" panose="02000000000000000000" pitchFamily="2" charset="-78"/>
                                </a:rPr>
                                <m:t>300</m:t>
                              </m:r>
                            </m:oMath>
                          </a14:m>
                          <a:endParaRPr lang="en-US" sz="1800" dirty="0">
                            <a:latin typeface="Sakkal Majalla" panose="02000000000000000000" pitchFamily="2" charset="-78"/>
                            <a:cs typeface="Sakkal Majalla" panose="02000000000000000000" pitchFamily="2" charset="-7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45846578"/>
                      </a:ext>
                    </a:extLst>
                  </a:tr>
                  <a:tr h="370840">
                    <a:tc>
                      <a:txBody>
                        <a:bodyPr/>
                        <a:lstStyle/>
                        <a:p>
                          <a:pPr/>
                          <a14:m>
                            <m:oMathPara xmlns:m="http://schemas.openxmlformats.org/officeDocument/2006/math">
                              <m:oMathParaPr>
                                <m:jc m:val="centerGroup"/>
                              </m:oMathParaPr>
                              <m:oMath xmlns:m="http://schemas.openxmlformats.org/officeDocument/2006/math">
                                <m:f>
                                  <m:fPr>
                                    <m:ctrlPr>
                                      <a:rPr lang="en-US" b="0" i="1" smtClean="0">
                                        <a:latin typeface="Cambria Math" panose="02040503050406030204" pitchFamily="18" charset="0"/>
                                      </a:rPr>
                                    </m:ctrlPr>
                                  </m:fPr>
                                  <m:num>
                                    <m:r>
                                      <a:rPr lang="en-US" b="0" i="1" smtClean="0">
                                        <a:latin typeface="Cambria Math" panose="02040503050406030204" pitchFamily="18" charset="0"/>
                                      </a:rPr>
                                      <m:t>5</m:t>
                                    </m:r>
                                    <m:r>
                                      <a:rPr lang="en-US" b="0" i="1" smtClean="0">
                                        <a:latin typeface="Cambria Math" panose="02040503050406030204" pitchFamily="18" charset="0"/>
                                      </a:rPr>
                                      <m:t>𝑥</m:t>
                                    </m:r>
                                  </m:num>
                                  <m:den>
                                    <m:r>
                                      <a:rPr lang="en-US" b="0" i="1" smtClean="0">
                                        <a:latin typeface="Cambria Math" panose="02040503050406030204" pitchFamily="18" charset="0"/>
                                      </a:rPr>
                                      <m:t>4</m:t>
                                    </m:r>
                                  </m:den>
                                </m:f>
                                <m:r>
                                  <a:rPr lang="en-US" b="0" i="1" smtClean="0">
                                    <a:latin typeface="Cambria Math" panose="02040503050406030204" pitchFamily="18" charset="0"/>
                                  </a:rPr>
                                  <m:t>=</m:t>
                                </m:r>
                                <m:r>
                                  <a:rPr lang="en-US" b="0" i="1" smtClean="0">
                                    <a:latin typeface="Cambria Math" panose="02040503050406030204" pitchFamily="18" charset="0"/>
                                  </a:rPr>
                                  <m:t>300</m:t>
                                </m:r>
                              </m:oMath>
                            </m:oMathPara>
                          </a14:m>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0966789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5</m:t>
                                </m:r>
                                <m:r>
                                  <a:rPr lang="en-US" b="0" i="1" smtClean="0">
                                    <a:latin typeface="Cambria Math" panose="02040503050406030204" pitchFamily="18" charset="0"/>
                                  </a:rPr>
                                  <m:t>𝑥</m:t>
                                </m:r>
                                <m:r>
                                  <a:rPr lang="en-US" b="0" i="1" smtClean="0">
                                    <a:latin typeface="Cambria Math" panose="02040503050406030204" pitchFamily="18" charset="0"/>
                                  </a:rPr>
                                  <m:t>=</m:t>
                                </m:r>
                                <m:r>
                                  <a:rPr lang="en-US" b="0" i="1" smtClean="0">
                                    <a:latin typeface="Cambria Math" panose="02040503050406030204" pitchFamily="18" charset="0"/>
                                  </a:rPr>
                                  <m:t>1200</m:t>
                                </m:r>
                              </m:oMath>
                            </m:oMathPara>
                          </a14:m>
                          <a:endParaRPr lang="en-US" dirty="0"/>
                        </a:p>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1527285"/>
                      </a:ext>
                    </a:extLst>
                  </a:tr>
                  <a:tr h="370840">
                    <a:tc>
                      <a:txBody>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𝑥</m:t>
                                </m:r>
                                <m:r>
                                  <a:rPr lang="en-US" b="0" i="1" smtClean="0">
                                    <a:latin typeface="Cambria Math" panose="02040503050406030204" pitchFamily="18" charset="0"/>
                                  </a:rPr>
                                  <m:t>=</m:t>
                                </m:r>
                                <m:r>
                                  <a:rPr lang="en-US" b="0" i="1" smtClean="0">
                                    <a:latin typeface="Cambria Math" panose="02040503050406030204" pitchFamily="18" charset="0"/>
                                  </a:rPr>
                                  <m:t>240</m:t>
                                </m:r>
                              </m:oMath>
                            </m:oMathPara>
                          </a14:m>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32886057"/>
                      </a:ext>
                    </a:extLst>
                  </a:tr>
                </a:tbl>
              </a:graphicData>
            </a:graphic>
          </p:graphicFrame>
        </mc:Choice>
        <mc:Fallback xmlns="">
          <p:graphicFrame>
            <p:nvGraphicFramePr>
              <p:cNvPr id="6" name="Table 5"/>
              <p:cNvGraphicFramePr>
                <a:graphicFrameLocks noGrp="1"/>
              </p:cNvGraphicFramePr>
              <p:nvPr>
                <p:extLst>
                  <p:ext uri="{D42A27DB-BD31-4B8C-83A1-F6EECF244321}">
                    <p14:modId xmlns:p14="http://schemas.microsoft.com/office/powerpoint/2010/main" val="4113108189"/>
                  </p:ext>
                </p:extLst>
              </p:nvPr>
            </p:nvGraphicFramePr>
            <p:xfrm>
              <a:off x="7743497" y="3429238"/>
              <a:ext cx="3170621" cy="2933447"/>
            </p:xfrm>
            <a:graphic>
              <a:graphicData uri="http://schemas.openxmlformats.org/drawingml/2006/table">
                <a:tbl>
                  <a:tblPr firstRow="1" bandRow="1">
                    <a:tableStyleId>{2D5ABB26-0587-4C30-8999-92F81FD0307C}</a:tableStyleId>
                  </a:tblPr>
                  <a:tblGrid>
                    <a:gridCol w="3170621">
                      <a:extLst>
                        <a:ext uri="{9D8B030D-6E8A-4147-A177-3AD203B41FA5}">
                          <a16:colId xmlns:a16="http://schemas.microsoft.com/office/drawing/2014/main" val="3903399494"/>
                        </a:ext>
                      </a:extLst>
                    </a:gridCol>
                  </a:tblGrid>
                  <a:tr h="833755">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3"/>
                          <a:stretch>
                            <a:fillRect b="-251825"/>
                          </a:stretch>
                        </a:blipFill>
                      </a:tcPr>
                    </a:tc>
                    <a:extLst>
                      <a:ext uri="{0D108BD9-81ED-4DB2-BD59-A6C34878D82A}">
                        <a16:rowId xmlns:a16="http://schemas.microsoft.com/office/drawing/2014/main" val="1684514771"/>
                      </a:ext>
                    </a:extLst>
                  </a:tr>
                  <a:tr h="478219">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3"/>
                          <a:stretch>
                            <a:fillRect t="-173418" b="-336709"/>
                          </a:stretch>
                        </a:blipFill>
                      </a:tcPr>
                    </a:tc>
                    <a:extLst>
                      <a:ext uri="{0D108BD9-81ED-4DB2-BD59-A6C34878D82A}">
                        <a16:rowId xmlns:a16="http://schemas.microsoft.com/office/drawing/2014/main" val="3145846578"/>
                      </a:ext>
                    </a:extLst>
                  </a:tr>
                  <a:tr h="610553">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3"/>
                          <a:stretch>
                            <a:fillRect t="-216000" b="-166000"/>
                          </a:stretch>
                        </a:blipFill>
                      </a:tcPr>
                    </a:tc>
                    <a:extLst>
                      <a:ext uri="{0D108BD9-81ED-4DB2-BD59-A6C34878D82A}">
                        <a16:rowId xmlns:a16="http://schemas.microsoft.com/office/drawing/2014/main" val="2609667891"/>
                      </a:ext>
                    </a:extLst>
                  </a:tr>
                  <a:tr h="640080">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3"/>
                          <a:stretch>
                            <a:fillRect t="-300952" b="-58095"/>
                          </a:stretch>
                        </a:blipFill>
                      </a:tcPr>
                    </a:tc>
                    <a:extLst>
                      <a:ext uri="{0D108BD9-81ED-4DB2-BD59-A6C34878D82A}">
                        <a16:rowId xmlns:a16="http://schemas.microsoft.com/office/drawing/2014/main" val="81527285"/>
                      </a:ext>
                    </a:extLst>
                  </a:tr>
                  <a:tr h="370840">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3"/>
                          <a:stretch>
                            <a:fillRect t="-690164"/>
                          </a:stretch>
                        </a:blipFill>
                      </a:tcPr>
                    </a:tc>
                    <a:extLst>
                      <a:ext uri="{0D108BD9-81ED-4DB2-BD59-A6C34878D82A}">
                        <a16:rowId xmlns:a16="http://schemas.microsoft.com/office/drawing/2014/main" val="1132886057"/>
                      </a:ext>
                    </a:extLst>
                  </a:tr>
                </a:tbl>
              </a:graphicData>
            </a:graphic>
          </p:graphicFrame>
        </mc:Fallback>
      </mc:AlternateContent>
      <p:sp>
        <p:nvSpPr>
          <p:cNvPr id="7" name="TextBox 6"/>
          <p:cNvSpPr txBox="1"/>
          <p:nvPr/>
        </p:nvSpPr>
        <p:spPr>
          <a:xfrm>
            <a:off x="1193814" y="4895961"/>
            <a:ext cx="5867312" cy="1200329"/>
          </a:xfrm>
          <a:prstGeom prst="rect">
            <a:avLst/>
          </a:prstGeom>
          <a:noFill/>
        </p:spPr>
        <p:txBody>
          <a:bodyPr wrap="none" rtlCol="0">
            <a:spAutoFit/>
          </a:bodyPr>
          <a:lstStyle/>
          <a:p>
            <a:pPr algn="r" rtl="1"/>
            <a:r>
              <a:rPr lang="ar-SA" sz="2400" dirty="0" smtClean="0">
                <a:latin typeface="Sakkal Majalla" panose="02000000000000000000" pitchFamily="2" charset="-78"/>
                <a:cs typeface="Sakkal Majalla" panose="02000000000000000000" pitchFamily="2" charset="-78"/>
              </a:rPr>
              <a:t>يجب الانتباه انّ الجواب الذي حصلنا عليه هو للمتغيّر </a:t>
            </a:r>
            <a:r>
              <a:rPr lang="en-US" sz="2400" dirty="0" smtClean="0">
                <a:latin typeface="Sakkal Majalla" panose="02000000000000000000" pitchFamily="2" charset="-78"/>
                <a:cs typeface="Sakkal Majalla" panose="02000000000000000000" pitchFamily="2" charset="-78"/>
              </a:rPr>
              <a:t>x</a:t>
            </a:r>
            <a:r>
              <a:rPr lang="ar-SA" sz="2400" dirty="0" smtClean="0">
                <a:latin typeface="Sakkal Majalla" panose="02000000000000000000" pitchFamily="2" charset="-78"/>
                <a:cs typeface="Sakkal Majalla" panose="02000000000000000000" pitchFamily="2" charset="-78"/>
              </a:rPr>
              <a:t> والذي قمنا</a:t>
            </a:r>
            <a:br>
              <a:rPr lang="ar-SA" sz="2400" dirty="0" smtClean="0">
                <a:latin typeface="Sakkal Majalla" panose="02000000000000000000" pitchFamily="2" charset="-78"/>
                <a:cs typeface="Sakkal Majalla" panose="02000000000000000000" pitchFamily="2" charset="-78"/>
              </a:rPr>
            </a:br>
            <a:r>
              <a:rPr lang="ar-SA" sz="2400" dirty="0" smtClean="0">
                <a:latin typeface="Sakkal Majalla" panose="02000000000000000000" pitchFamily="2" charset="-78"/>
                <a:cs typeface="Sakkal Majalla" panose="02000000000000000000" pitchFamily="2" charset="-78"/>
              </a:rPr>
              <a:t>بتعريفه على انّه عدد الرجال. لذلك فعدد النساء هو ربع هذا العدد.</a:t>
            </a:r>
          </a:p>
          <a:p>
            <a:pPr algn="r" rtl="1"/>
            <a:r>
              <a:rPr lang="ar-SA" sz="2400" dirty="0" smtClean="0">
                <a:latin typeface="Sakkal Majalla" panose="02000000000000000000" pitchFamily="2" charset="-78"/>
                <a:cs typeface="Sakkal Majalla" panose="02000000000000000000" pitchFamily="2" charset="-78"/>
              </a:rPr>
              <a:t>لذلك، فعدد النساء هو: 60.</a:t>
            </a:r>
            <a:endParaRPr lang="en-US" sz="24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27811952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smtClean="0">
                <a:latin typeface="Sakkal Majalla" panose="02000000000000000000" pitchFamily="2" charset="-78"/>
                <a:cs typeface="Sakkal Majalla" panose="02000000000000000000" pitchFamily="2" charset="-78"/>
              </a:rPr>
              <a:t>مثال لمسألة كلاميّة 2</a:t>
            </a:r>
            <a:endParaRPr lang="en-US" dirty="0">
              <a:latin typeface="Sakkal Majalla" panose="02000000000000000000" pitchFamily="2" charset="-78"/>
              <a:cs typeface="Sakkal Majalla" panose="02000000000000000000" pitchFamily="2" charset="-78"/>
            </a:endParaRPr>
          </a:p>
        </p:txBody>
      </p:sp>
      <p:sp>
        <p:nvSpPr>
          <p:cNvPr id="3" name="Content Placeholder 2"/>
          <p:cNvSpPr>
            <a:spLocks noGrp="1"/>
          </p:cNvSpPr>
          <p:nvPr>
            <p:ph idx="1"/>
          </p:nvPr>
        </p:nvSpPr>
        <p:spPr/>
        <p:txBody>
          <a:bodyPr/>
          <a:lstStyle/>
          <a:p>
            <a:pPr marL="0" indent="0" algn="r" rtl="1">
              <a:buNone/>
            </a:pPr>
            <a:r>
              <a:rPr lang="ar-SA" dirty="0" smtClean="0">
                <a:latin typeface="Sakkal Majalla" panose="02000000000000000000" pitchFamily="2" charset="-78"/>
                <a:cs typeface="Sakkal Majalla" panose="02000000000000000000" pitchFamily="2" charset="-78"/>
              </a:rPr>
              <a:t>انظر بتمعّن الى المسألة التالية، والى الحل في الصفحة التالية:</a:t>
            </a:r>
            <a:endParaRPr lang="en-US" dirty="0">
              <a:latin typeface="Sakkal Majalla" panose="02000000000000000000" pitchFamily="2" charset="-78"/>
              <a:cs typeface="Sakkal Majalla" panose="02000000000000000000" pitchFamily="2" charset="-78"/>
            </a:endParaRPr>
          </a:p>
        </p:txBody>
      </p:sp>
      <p:pic>
        <p:nvPicPr>
          <p:cNvPr id="6" name="Picture 5"/>
          <p:cNvPicPr>
            <a:picLocks noChangeAspect="1"/>
          </p:cNvPicPr>
          <p:nvPr/>
        </p:nvPicPr>
        <p:blipFill>
          <a:blip r:embed="rId2"/>
          <a:stretch>
            <a:fillRect/>
          </a:stretch>
        </p:blipFill>
        <p:spPr>
          <a:xfrm>
            <a:off x="1485900" y="2596356"/>
            <a:ext cx="9220200" cy="2809875"/>
          </a:xfrm>
          <a:prstGeom prst="rect">
            <a:avLst/>
          </a:prstGeom>
        </p:spPr>
      </p:pic>
    </p:spTree>
    <p:extLst>
      <p:ext uri="{BB962C8B-B14F-4D97-AF65-F5344CB8AC3E}">
        <p14:creationId xmlns:p14="http://schemas.microsoft.com/office/powerpoint/2010/main" val="4160627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smtClean="0">
                <a:latin typeface="Sakkal Majalla" panose="02000000000000000000" pitchFamily="2" charset="-78"/>
                <a:cs typeface="Sakkal Majalla" panose="02000000000000000000" pitchFamily="2" charset="-78"/>
              </a:rPr>
              <a:t>حلّ لمسألة كلاميّة 2</a:t>
            </a:r>
            <a:endParaRPr lang="en-US" dirty="0">
              <a:latin typeface="Sakkal Majalla" panose="02000000000000000000" pitchFamily="2" charset="-78"/>
              <a:cs typeface="Sakkal Majalla" panose="02000000000000000000" pitchFamily="2" charset="-78"/>
            </a:endParaRPr>
          </a:p>
        </p:txBody>
      </p:sp>
      <p:sp>
        <p:nvSpPr>
          <p:cNvPr id="3" name="Content Placeholder 2"/>
          <p:cNvSpPr>
            <a:spLocks noGrp="1"/>
          </p:cNvSpPr>
          <p:nvPr>
            <p:ph idx="1"/>
          </p:nvPr>
        </p:nvSpPr>
        <p:spPr>
          <a:xfrm>
            <a:off x="838200" y="1485106"/>
            <a:ext cx="10515600" cy="5372894"/>
          </a:xfrm>
        </p:spPr>
        <p:txBody>
          <a:bodyPr>
            <a:normAutofit/>
          </a:bodyPr>
          <a:lstStyle/>
          <a:p>
            <a:pPr marL="0" indent="0" algn="r" rtl="1">
              <a:buNone/>
            </a:pPr>
            <a:r>
              <a:rPr lang="ar-SA" sz="2000" dirty="0" smtClean="0">
                <a:latin typeface="Sakkal Majalla" panose="02000000000000000000" pitchFamily="2" charset="-78"/>
                <a:cs typeface="Sakkal Majalla" panose="02000000000000000000" pitchFamily="2" charset="-78"/>
              </a:rPr>
              <a:t>لبداية الحلّ، يجب النظر الى المسألة، ما المطلوب منها، والقيام بترتيب المعطيات.</a:t>
            </a:r>
          </a:p>
          <a:p>
            <a:pPr algn="r" rtl="1">
              <a:buFontTx/>
              <a:buChar char="-"/>
            </a:pPr>
            <a:r>
              <a:rPr lang="ar-SA" sz="2000" dirty="0" smtClean="0">
                <a:latin typeface="Sakkal Majalla" panose="02000000000000000000" pitchFamily="2" charset="-78"/>
                <a:cs typeface="Sakkal Majalla" panose="02000000000000000000" pitchFamily="2" charset="-78"/>
              </a:rPr>
              <a:t>بداية الحلّ هي بترتيب المعطيات، وربطها ببعض. في نظرة سريعة نميّز ان عدد كتب سامي متعلّق بعدد كتب فارس. وعدد كتب سعاد متعلّق بعدد كتب سامي (المتعلّق بفارس). لذلك، فالحلّ هو ببيان عدد كتب فارس، فنرمز له ب </a:t>
            </a:r>
            <a:r>
              <a:rPr lang="en-US" sz="2000" dirty="0" smtClean="0">
                <a:latin typeface="Sakkal Majalla" panose="02000000000000000000" pitchFamily="2" charset="-78"/>
                <a:cs typeface="Sakkal Majalla" panose="02000000000000000000" pitchFamily="2" charset="-78"/>
              </a:rPr>
              <a:t>x</a:t>
            </a:r>
            <a:r>
              <a:rPr lang="ar-SA" sz="2000" dirty="0">
                <a:latin typeface="Sakkal Majalla" panose="02000000000000000000" pitchFamily="2" charset="-78"/>
                <a:cs typeface="Sakkal Majalla" panose="02000000000000000000" pitchFamily="2" charset="-78"/>
              </a:rPr>
              <a:t>.</a:t>
            </a:r>
            <a:endParaRPr lang="ar-SA" sz="2000" dirty="0" smtClean="0">
              <a:latin typeface="Sakkal Majalla" panose="02000000000000000000" pitchFamily="2" charset="-78"/>
              <a:cs typeface="Sakkal Majalla" panose="02000000000000000000" pitchFamily="2" charset="-78"/>
            </a:endParaRPr>
          </a:p>
          <a:p>
            <a:pPr algn="r" rtl="1">
              <a:buFontTx/>
              <a:buChar char="-"/>
            </a:pPr>
            <a:r>
              <a:rPr lang="ar-SA" sz="2000" dirty="0" smtClean="0">
                <a:latin typeface="Sakkal Majalla" panose="02000000000000000000" pitchFamily="2" charset="-78"/>
                <a:cs typeface="Sakkal Majalla" panose="02000000000000000000" pitchFamily="2" charset="-78"/>
              </a:rPr>
              <a:t>لإيجاد الحل، نقوم ببناء الجدول التالي:</a:t>
            </a:r>
            <a:endParaRPr lang="en-US" sz="2000" dirty="0" smtClean="0">
              <a:latin typeface="Sakkal Majalla" panose="02000000000000000000" pitchFamily="2" charset="-78"/>
              <a:cs typeface="Sakkal Majalla" panose="02000000000000000000" pitchFamily="2" charset="-78"/>
            </a:endParaRPr>
          </a:p>
          <a:p>
            <a:pPr marL="0" indent="0" algn="r" rtl="1">
              <a:buNone/>
            </a:pPr>
            <a:r>
              <a:rPr lang="ar-SA" sz="2000" dirty="0" smtClean="0">
                <a:latin typeface="Sakkal Majalla" panose="02000000000000000000" pitchFamily="2" charset="-78"/>
                <a:cs typeface="Sakkal Majalla" panose="02000000000000000000" pitchFamily="2" charset="-78"/>
              </a:rPr>
              <a:t>الحل النهائي، هو بانّ عدد كامل الكتب هو 68. 				</a:t>
            </a:r>
            <a:endParaRPr lang="en-US" sz="2000" dirty="0">
              <a:latin typeface="Sakkal Majalla" panose="02000000000000000000" pitchFamily="2" charset="-78"/>
              <a:cs typeface="Sakkal Majalla" panose="02000000000000000000" pitchFamily="2" charset="-78"/>
            </a:endParaRPr>
          </a:p>
        </p:txBody>
      </p:sp>
      <mc:AlternateContent xmlns:mc="http://schemas.openxmlformats.org/markup-compatibility/2006" xmlns:a14="http://schemas.microsoft.com/office/drawing/2010/main">
        <mc:Choice Requires="a14">
          <p:graphicFrame>
            <p:nvGraphicFramePr>
              <p:cNvPr id="4" name="Table 3"/>
              <p:cNvGraphicFramePr>
                <a:graphicFrameLocks noGrp="1"/>
              </p:cNvGraphicFramePr>
              <p:nvPr>
                <p:extLst>
                  <p:ext uri="{D42A27DB-BD31-4B8C-83A1-F6EECF244321}">
                    <p14:modId xmlns:p14="http://schemas.microsoft.com/office/powerpoint/2010/main" val="2175264017"/>
                  </p:ext>
                </p:extLst>
              </p:nvPr>
            </p:nvGraphicFramePr>
            <p:xfrm>
              <a:off x="4275081" y="2690051"/>
              <a:ext cx="3468416" cy="1097280"/>
            </p:xfrm>
            <a:graphic>
              <a:graphicData uri="http://schemas.openxmlformats.org/drawingml/2006/table">
                <a:tbl>
                  <a:tblPr firstRow="1" bandRow="1">
                    <a:tableStyleId>{2D5ABB26-0587-4C30-8999-92F81FD0307C}</a:tableStyleId>
                  </a:tblPr>
                  <a:tblGrid>
                    <a:gridCol w="1734208">
                      <a:extLst>
                        <a:ext uri="{9D8B030D-6E8A-4147-A177-3AD203B41FA5}">
                          <a16:colId xmlns:a16="http://schemas.microsoft.com/office/drawing/2014/main" val="3479917351"/>
                        </a:ext>
                      </a:extLst>
                    </a:gridCol>
                    <a:gridCol w="1734208">
                      <a:extLst>
                        <a:ext uri="{9D8B030D-6E8A-4147-A177-3AD203B41FA5}">
                          <a16:colId xmlns:a16="http://schemas.microsoft.com/office/drawing/2014/main" val="2421326015"/>
                        </a:ext>
                      </a:extLst>
                    </a:gridCol>
                  </a:tblGrid>
                  <a:tr h="226380">
                    <a:tc>
                      <a:txBody>
                        <a:bodyPr/>
                        <a:lstStyle/>
                        <a:p>
                          <a:pPr algn="ctr" rtl="1"/>
                          <a:r>
                            <a:rPr lang="en-US" dirty="0" smtClean="0">
                              <a:latin typeface="Cambria Math" panose="02040503050406030204" pitchFamily="18" charset="0"/>
                              <a:ea typeface="Cambria Math" panose="02040503050406030204" pitchFamily="18" charset="0"/>
                              <a:cs typeface="Sakkal Majalla" panose="02000000000000000000" pitchFamily="2" charset="-78"/>
                            </a:rPr>
                            <a:t>3x</a:t>
                          </a:r>
                          <a:endParaRPr lang="en-US" dirty="0">
                            <a:latin typeface="Cambria Math" panose="02040503050406030204" pitchFamily="18" charset="0"/>
                            <a:ea typeface="Cambria Math" panose="02040503050406030204" pitchFamily="18" charset="0"/>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ar-SA" dirty="0" smtClean="0">
                              <a:latin typeface="Sakkal Majalla" panose="02000000000000000000" pitchFamily="2" charset="-78"/>
                              <a:cs typeface="Sakkal Majalla" panose="02000000000000000000" pitchFamily="2" charset="-78"/>
                            </a:rPr>
                            <a:t> عدد</a:t>
                          </a:r>
                          <a:r>
                            <a:rPr lang="ar-SA" baseline="0" dirty="0" smtClean="0">
                              <a:latin typeface="Sakkal Majalla" panose="02000000000000000000" pitchFamily="2" charset="-78"/>
                              <a:cs typeface="Sakkal Majalla" panose="02000000000000000000" pitchFamily="2" charset="-78"/>
                            </a:rPr>
                            <a:t> كتب سامي</a:t>
                          </a:r>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58907963"/>
                      </a:ext>
                    </a:extLst>
                  </a:tr>
                  <a:tr h="346251">
                    <a:tc>
                      <a:txBody>
                        <a:bodyPr/>
                        <a:lstStyle/>
                        <a:p>
                          <a:pPr algn="ctr" rtl="1"/>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cs typeface="Sakkal Majalla" panose="02000000000000000000" pitchFamily="2" charset="-78"/>
                                  </a:rPr>
                                  <m:t>𝑥</m:t>
                                </m:r>
                              </m:oMath>
                            </m:oMathPara>
                          </a14:m>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ar-SA" dirty="0" smtClean="0">
                              <a:latin typeface="Sakkal Majalla" panose="02000000000000000000" pitchFamily="2" charset="-78"/>
                              <a:cs typeface="Sakkal Majalla" panose="02000000000000000000" pitchFamily="2" charset="-78"/>
                            </a:rPr>
                            <a:t>عدد</a:t>
                          </a:r>
                          <a:r>
                            <a:rPr lang="ar-SA" baseline="0" dirty="0" smtClean="0">
                              <a:latin typeface="Sakkal Majalla" panose="02000000000000000000" pitchFamily="2" charset="-78"/>
                              <a:cs typeface="Sakkal Majalla" panose="02000000000000000000" pitchFamily="2" charset="-78"/>
                            </a:rPr>
                            <a:t> كتب فارس</a:t>
                          </a:r>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33927354"/>
                      </a:ext>
                    </a:extLst>
                  </a:tr>
                  <a:tr h="346251">
                    <a:tc>
                      <a:txBody>
                        <a:bodyPr/>
                        <a:lstStyle/>
                        <a:p>
                          <a:pPr algn="ctr" rtl="1"/>
                          <a14:m>
                            <m:oMathPara xmlns:m="http://schemas.openxmlformats.org/officeDocument/2006/math">
                              <m:oMathParaPr>
                                <m:jc m:val="center"/>
                              </m:oMathParaPr>
                              <m:oMath xmlns:m="http://schemas.openxmlformats.org/officeDocument/2006/math">
                                <m:r>
                                  <a:rPr lang="en-US" b="0" i="1" smtClean="0">
                                    <a:latin typeface="Cambria Math" panose="02040503050406030204" pitchFamily="18" charset="0"/>
                                    <a:cs typeface="Sakkal Majalla" panose="02000000000000000000" pitchFamily="2" charset="-78"/>
                                  </a:rPr>
                                  <m:t>3</m:t>
                                </m:r>
                                <m:r>
                                  <a:rPr lang="en-US" b="0" i="1" smtClean="0">
                                    <a:latin typeface="Cambria Math" panose="02040503050406030204" pitchFamily="18" charset="0"/>
                                    <a:cs typeface="Sakkal Majalla" panose="02000000000000000000" pitchFamily="2" charset="-78"/>
                                  </a:rPr>
                                  <m:t>𝑥</m:t>
                                </m:r>
                                <m:r>
                                  <a:rPr lang="en-US" b="0" i="1" smtClean="0">
                                    <a:latin typeface="Cambria Math" panose="02040503050406030204" pitchFamily="18" charset="0"/>
                                    <a:cs typeface="Sakkal Majalla" panose="02000000000000000000" pitchFamily="2" charset="-78"/>
                                  </a:rPr>
                                  <m:t>+</m:t>
                                </m:r>
                                <m:r>
                                  <a:rPr lang="en-US" b="0" i="1" smtClean="0">
                                    <a:latin typeface="Cambria Math" panose="02040503050406030204" pitchFamily="18" charset="0"/>
                                    <a:cs typeface="Sakkal Majalla" panose="02000000000000000000" pitchFamily="2" charset="-78"/>
                                  </a:rPr>
                                  <m:t>5</m:t>
                                </m:r>
                              </m:oMath>
                            </m:oMathPara>
                          </a14:m>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ar-SA" dirty="0" smtClean="0">
                              <a:latin typeface="Sakkal Majalla" panose="02000000000000000000" pitchFamily="2" charset="-78"/>
                              <a:cs typeface="Sakkal Majalla" panose="02000000000000000000" pitchFamily="2" charset="-78"/>
                            </a:rPr>
                            <a:t>عدد</a:t>
                          </a:r>
                          <a:r>
                            <a:rPr lang="ar-SA" baseline="0" dirty="0" smtClean="0">
                              <a:latin typeface="Sakkal Majalla" panose="02000000000000000000" pitchFamily="2" charset="-78"/>
                              <a:cs typeface="Sakkal Majalla" panose="02000000000000000000" pitchFamily="2" charset="-78"/>
                            </a:rPr>
                            <a:t> كتب سعاد</a:t>
                          </a:r>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84545479"/>
                      </a:ext>
                    </a:extLst>
                  </a:tr>
                </a:tbl>
              </a:graphicData>
            </a:graphic>
          </p:graphicFrame>
        </mc:Choice>
        <mc:Fallback xmlns="">
          <p:graphicFrame>
            <p:nvGraphicFramePr>
              <p:cNvPr id="4" name="Table 3"/>
              <p:cNvGraphicFramePr>
                <a:graphicFrameLocks noGrp="1"/>
              </p:cNvGraphicFramePr>
              <p:nvPr>
                <p:extLst>
                  <p:ext uri="{D42A27DB-BD31-4B8C-83A1-F6EECF244321}">
                    <p14:modId xmlns:p14="http://schemas.microsoft.com/office/powerpoint/2010/main" val="2175264017"/>
                  </p:ext>
                </p:extLst>
              </p:nvPr>
            </p:nvGraphicFramePr>
            <p:xfrm>
              <a:off x="4275081" y="2690051"/>
              <a:ext cx="3468416" cy="1097280"/>
            </p:xfrm>
            <a:graphic>
              <a:graphicData uri="http://schemas.openxmlformats.org/drawingml/2006/table">
                <a:tbl>
                  <a:tblPr firstRow="1" bandRow="1">
                    <a:tableStyleId>{2D5ABB26-0587-4C30-8999-92F81FD0307C}</a:tableStyleId>
                  </a:tblPr>
                  <a:tblGrid>
                    <a:gridCol w="1734208">
                      <a:extLst>
                        <a:ext uri="{9D8B030D-6E8A-4147-A177-3AD203B41FA5}">
                          <a16:colId xmlns:a16="http://schemas.microsoft.com/office/drawing/2014/main" val="3479917351"/>
                        </a:ext>
                      </a:extLst>
                    </a:gridCol>
                    <a:gridCol w="1734208">
                      <a:extLst>
                        <a:ext uri="{9D8B030D-6E8A-4147-A177-3AD203B41FA5}">
                          <a16:colId xmlns:a16="http://schemas.microsoft.com/office/drawing/2014/main" val="2421326015"/>
                        </a:ext>
                      </a:extLst>
                    </a:gridCol>
                  </a:tblGrid>
                  <a:tr h="365760">
                    <a:tc>
                      <a:txBody>
                        <a:bodyPr/>
                        <a:lstStyle/>
                        <a:p>
                          <a:pPr algn="ctr" rtl="1"/>
                          <a:r>
                            <a:rPr lang="en-US" dirty="0" smtClean="0">
                              <a:latin typeface="Cambria Math" panose="02040503050406030204" pitchFamily="18" charset="0"/>
                              <a:ea typeface="Cambria Math" panose="02040503050406030204" pitchFamily="18" charset="0"/>
                              <a:cs typeface="Sakkal Majalla" panose="02000000000000000000" pitchFamily="2" charset="-78"/>
                            </a:rPr>
                            <a:t>3x</a:t>
                          </a:r>
                          <a:endParaRPr lang="en-US" dirty="0">
                            <a:latin typeface="Cambria Math" panose="02040503050406030204" pitchFamily="18" charset="0"/>
                            <a:ea typeface="Cambria Math" panose="02040503050406030204" pitchFamily="18" charset="0"/>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ar-SA" dirty="0" smtClean="0">
                              <a:latin typeface="Sakkal Majalla" panose="02000000000000000000" pitchFamily="2" charset="-78"/>
                              <a:cs typeface="Sakkal Majalla" panose="02000000000000000000" pitchFamily="2" charset="-78"/>
                            </a:rPr>
                            <a:t> عدد</a:t>
                          </a:r>
                          <a:r>
                            <a:rPr lang="ar-SA" baseline="0" dirty="0" smtClean="0">
                              <a:latin typeface="Sakkal Majalla" panose="02000000000000000000" pitchFamily="2" charset="-78"/>
                              <a:cs typeface="Sakkal Majalla" panose="02000000000000000000" pitchFamily="2" charset="-78"/>
                            </a:rPr>
                            <a:t> كتب سامي</a:t>
                          </a:r>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58907963"/>
                      </a:ext>
                    </a:extLst>
                  </a:tr>
                  <a:tr h="365760">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2"/>
                          <a:stretch>
                            <a:fillRect l="-351" t="-108197" r="-100702" b="-121311"/>
                          </a:stretch>
                        </a:blipFill>
                      </a:tcPr>
                    </a:tc>
                    <a:tc>
                      <a:txBody>
                        <a:bodyPr/>
                        <a:lstStyle/>
                        <a:p>
                          <a:pPr algn="ctr" rtl="1"/>
                          <a:r>
                            <a:rPr lang="ar-SA" dirty="0" smtClean="0">
                              <a:latin typeface="Sakkal Majalla" panose="02000000000000000000" pitchFamily="2" charset="-78"/>
                              <a:cs typeface="Sakkal Majalla" panose="02000000000000000000" pitchFamily="2" charset="-78"/>
                            </a:rPr>
                            <a:t>عدد</a:t>
                          </a:r>
                          <a:r>
                            <a:rPr lang="ar-SA" baseline="0" dirty="0" smtClean="0">
                              <a:latin typeface="Sakkal Majalla" panose="02000000000000000000" pitchFamily="2" charset="-78"/>
                              <a:cs typeface="Sakkal Majalla" panose="02000000000000000000" pitchFamily="2" charset="-78"/>
                            </a:rPr>
                            <a:t> كتب فارس</a:t>
                          </a:r>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33927354"/>
                      </a:ext>
                    </a:extLst>
                  </a:tr>
                  <a:tr h="365760">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2"/>
                          <a:stretch>
                            <a:fillRect l="-351" t="-211667" r="-100702" b="-23333"/>
                          </a:stretch>
                        </a:blipFill>
                      </a:tcPr>
                    </a:tc>
                    <a:tc>
                      <a:txBody>
                        <a:bodyPr/>
                        <a:lstStyle/>
                        <a:p>
                          <a:pPr algn="ctr" rtl="1"/>
                          <a:r>
                            <a:rPr lang="ar-SA" dirty="0" smtClean="0">
                              <a:latin typeface="Sakkal Majalla" panose="02000000000000000000" pitchFamily="2" charset="-78"/>
                              <a:cs typeface="Sakkal Majalla" panose="02000000000000000000" pitchFamily="2" charset="-78"/>
                            </a:rPr>
                            <a:t>عدد</a:t>
                          </a:r>
                          <a:r>
                            <a:rPr lang="ar-SA" baseline="0" dirty="0" smtClean="0">
                              <a:latin typeface="Sakkal Majalla" panose="02000000000000000000" pitchFamily="2" charset="-78"/>
                              <a:cs typeface="Sakkal Majalla" panose="02000000000000000000" pitchFamily="2" charset="-78"/>
                            </a:rPr>
                            <a:t> كتب سعاد</a:t>
                          </a:r>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84545479"/>
                      </a:ext>
                    </a:extLst>
                  </a:tr>
                </a:tbl>
              </a:graphicData>
            </a:graphic>
          </p:graphicFrame>
        </mc:Fallback>
      </mc:AlternateContent>
      <mc:AlternateContent xmlns:mc="http://schemas.openxmlformats.org/markup-compatibility/2006" xmlns:a14="http://schemas.microsoft.com/office/drawing/2010/main">
        <mc:Choice Requires="a14">
          <p:graphicFrame>
            <p:nvGraphicFramePr>
              <p:cNvPr id="6" name="Table 5"/>
              <p:cNvGraphicFramePr>
                <a:graphicFrameLocks noGrp="1"/>
              </p:cNvGraphicFramePr>
              <p:nvPr>
                <p:extLst>
                  <p:ext uri="{D42A27DB-BD31-4B8C-83A1-F6EECF244321}">
                    <p14:modId xmlns:p14="http://schemas.microsoft.com/office/powerpoint/2010/main" val="4216555388"/>
                  </p:ext>
                </p:extLst>
              </p:nvPr>
            </p:nvGraphicFramePr>
            <p:xfrm>
              <a:off x="7743497" y="3429238"/>
              <a:ext cx="3170621" cy="1854200"/>
            </p:xfrm>
            <a:graphic>
              <a:graphicData uri="http://schemas.openxmlformats.org/drawingml/2006/table">
                <a:tbl>
                  <a:tblPr firstRow="1" bandRow="1">
                    <a:tableStyleId>{2D5ABB26-0587-4C30-8999-92F81FD0307C}</a:tableStyleId>
                  </a:tblPr>
                  <a:tblGrid>
                    <a:gridCol w="3170621">
                      <a:extLst>
                        <a:ext uri="{9D8B030D-6E8A-4147-A177-3AD203B41FA5}">
                          <a16:colId xmlns:a16="http://schemas.microsoft.com/office/drawing/2014/main" val="3903399494"/>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sz="1800" b="0" i="1" smtClean="0">
                                    <a:latin typeface="Cambria Math" panose="02040503050406030204" pitchFamily="18" charset="0"/>
                                    <a:cs typeface="Sakkal Majalla" panose="02000000000000000000" pitchFamily="2" charset="-78"/>
                                  </a:rPr>
                                  <m:t>3</m:t>
                                </m:r>
                                <m:r>
                                  <a:rPr lang="en-US" sz="1800" b="0" i="1" smtClean="0">
                                    <a:latin typeface="Cambria Math" panose="02040503050406030204" pitchFamily="18" charset="0"/>
                                    <a:cs typeface="Sakkal Majalla" panose="02000000000000000000" pitchFamily="2" charset="-78"/>
                                  </a:rPr>
                                  <m:t>𝑥</m:t>
                                </m:r>
                                <m:r>
                                  <a:rPr lang="en-US" sz="1800" b="0" i="1" smtClean="0">
                                    <a:latin typeface="Cambria Math" panose="02040503050406030204" pitchFamily="18" charset="0"/>
                                    <a:cs typeface="Sakkal Majalla" panose="02000000000000000000" pitchFamily="2" charset="-78"/>
                                  </a:rPr>
                                  <m:t>+</m:t>
                                </m:r>
                                <m:r>
                                  <a:rPr lang="en-US" sz="1800" b="0" i="1" smtClean="0">
                                    <a:latin typeface="Cambria Math" panose="02040503050406030204" pitchFamily="18" charset="0"/>
                                    <a:cs typeface="Sakkal Majalla" panose="02000000000000000000" pitchFamily="2" charset="-78"/>
                                  </a:rPr>
                                  <m:t>𝑥</m:t>
                                </m:r>
                                <m:r>
                                  <a:rPr lang="en-US" sz="1800" b="0" i="1" smtClean="0">
                                    <a:latin typeface="Cambria Math" panose="02040503050406030204" pitchFamily="18" charset="0"/>
                                    <a:cs typeface="Sakkal Majalla" panose="02000000000000000000" pitchFamily="2" charset="-78"/>
                                  </a:rPr>
                                  <m:t>+</m:t>
                                </m:r>
                                <m:r>
                                  <a:rPr lang="en-US" sz="1800" b="0" i="1" smtClean="0">
                                    <a:latin typeface="Cambria Math" panose="02040503050406030204" pitchFamily="18" charset="0"/>
                                    <a:cs typeface="Sakkal Majalla" panose="02000000000000000000" pitchFamily="2" charset="-78"/>
                                  </a:rPr>
                                  <m:t>3</m:t>
                                </m:r>
                                <m:r>
                                  <a:rPr lang="en-US" sz="1800" b="0" i="1" smtClean="0">
                                    <a:latin typeface="Cambria Math" panose="02040503050406030204" pitchFamily="18" charset="0"/>
                                    <a:cs typeface="Sakkal Majalla" panose="02000000000000000000" pitchFamily="2" charset="-78"/>
                                  </a:rPr>
                                  <m:t>𝑥</m:t>
                                </m:r>
                                <m:r>
                                  <a:rPr lang="en-US" sz="1800" b="0" i="1" smtClean="0">
                                    <a:latin typeface="Cambria Math" panose="02040503050406030204" pitchFamily="18" charset="0"/>
                                    <a:cs typeface="Sakkal Majalla" panose="02000000000000000000" pitchFamily="2" charset="-78"/>
                                  </a:rPr>
                                  <m:t>+</m:t>
                                </m:r>
                                <m:r>
                                  <a:rPr lang="en-US" sz="1800" b="0" i="1" smtClean="0">
                                    <a:latin typeface="Cambria Math" panose="02040503050406030204" pitchFamily="18" charset="0"/>
                                    <a:cs typeface="Sakkal Majalla" panose="02000000000000000000" pitchFamily="2" charset="-78"/>
                                  </a:rPr>
                                  <m:t>5</m:t>
                                </m:r>
                                <m:r>
                                  <a:rPr lang="en-US" sz="1800" b="0" i="1" smtClean="0">
                                    <a:latin typeface="Cambria Math" panose="02040503050406030204" pitchFamily="18" charset="0"/>
                                    <a:cs typeface="Sakkal Majalla" panose="02000000000000000000" pitchFamily="2" charset="-78"/>
                                  </a:rPr>
                                  <m:t>=</m:t>
                                </m:r>
                                <m:r>
                                  <a:rPr lang="en-US" sz="1800" b="0" i="1" smtClean="0">
                                    <a:latin typeface="Cambria Math" panose="02040503050406030204" pitchFamily="18" charset="0"/>
                                    <a:cs typeface="Sakkal Majalla" panose="02000000000000000000" pitchFamily="2" charset="-78"/>
                                  </a:rPr>
                                  <m:t>68</m:t>
                                </m:r>
                              </m:oMath>
                            </m:oMathPara>
                          </a14:m>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84514771"/>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smtClean="0">
                              <a:latin typeface="Cambria Math" panose="02040503050406030204" pitchFamily="18" charset="0"/>
                              <a:ea typeface="Cambria Math" panose="02040503050406030204" pitchFamily="18" charset="0"/>
                              <a:cs typeface="Sakkal Majalla" panose="02000000000000000000" pitchFamily="2" charset="-78"/>
                            </a:rPr>
                            <a:t>7x+5=68</a:t>
                          </a:r>
                          <a:endParaRPr lang="en-US" sz="1800" dirty="0">
                            <a:latin typeface="Cambria Math" panose="02040503050406030204" pitchFamily="18" charset="0"/>
                            <a:ea typeface="Cambria Math" panose="02040503050406030204" pitchFamily="18" charset="0"/>
                            <a:cs typeface="Sakkal Majalla" panose="02000000000000000000" pitchFamily="2" charset="-7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45846578"/>
                      </a:ext>
                    </a:extLst>
                  </a:tr>
                  <a:tr h="370840">
                    <a:tc>
                      <a:txBody>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7</m:t>
                                </m:r>
                                <m:r>
                                  <a:rPr lang="en-US" b="0" i="1" smtClean="0">
                                    <a:latin typeface="Cambria Math" panose="02040503050406030204" pitchFamily="18" charset="0"/>
                                  </a:rPr>
                                  <m:t>𝑥</m:t>
                                </m:r>
                                <m:r>
                                  <a:rPr lang="en-US" b="0" i="1" smtClean="0">
                                    <a:latin typeface="Cambria Math" panose="02040503050406030204" pitchFamily="18" charset="0"/>
                                  </a:rPr>
                                  <m:t>=</m:t>
                                </m:r>
                                <m:r>
                                  <a:rPr lang="en-US" b="0" i="1" smtClean="0">
                                    <a:latin typeface="Cambria Math" panose="02040503050406030204" pitchFamily="18" charset="0"/>
                                  </a:rPr>
                                  <m:t>63</m:t>
                                </m:r>
                              </m:oMath>
                            </m:oMathPara>
                          </a14:m>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0966789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𝑥</m:t>
                                </m:r>
                                <m:r>
                                  <a:rPr lang="en-US" b="0" i="1" smtClean="0">
                                    <a:latin typeface="Cambria Math" panose="02040503050406030204" pitchFamily="18" charset="0"/>
                                  </a:rPr>
                                  <m:t>=</m:t>
                                </m:r>
                                <m:r>
                                  <a:rPr lang="en-US" b="0" i="1" smtClean="0">
                                    <a:latin typeface="Cambria Math" panose="02040503050406030204" pitchFamily="18" charset="0"/>
                                  </a:rPr>
                                  <m:t>9</m:t>
                                </m:r>
                              </m:oMath>
                            </m:oMathPara>
                          </a14:m>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1527285"/>
                      </a:ext>
                    </a:extLst>
                  </a:tr>
                  <a:tr h="370840">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32886057"/>
                      </a:ext>
                    </a:extLst>
                  </a:tr>
                </a:tbl>
              </a:graphicData>
            </a:graphic>
          </p:graphicFrame>
        </mc:Choice>
        <mc:Fallback xmlns="">
          <p:graphicFrame>
            <p:nvGraphicFramePr>
              <p:cNvPr id="6" name="Table 5"/>
              <p:cNvGraphicFramePr>
                <a:graphicFrameLocks noGrp="1"/>
              </p:cNvGraphicFramePr>
              <p:nvPr>
                <p:extLst>
                  <p:ext uri="{D42A27DB-BD31-4B8C-83A1-F6EECF244321}">
                    <p14:modId xmlns:p14="http://schemas.microsoft.com/office/powerpoint/2010/main" val="4216555388"/>
                  </p:ext>
                </p:extLst>
              </p:nvPr>
            </p:nvGraphicFramePr>
            <p:xfrm>
              <a:off x="7743497" y="3429238"/>
              <a:ext cx="3170621" cy="1854200"/>
            </p:xfrm>
            <a:graphic>
              <a:graphicData uri="http://schemas.openxmlformats.org/drawingml/2006/table">
                <a:tbl>
                  <a:tblPr firstRow="1" bandRow="1">
                    <a:tableStyleId>{2D5ABB26-0587-4C30-8999-92F81FD0307C}</a:tableStyleId>
                  </a:tblPr>
                  <a:tblGrid>
                    <a:gridCol w="3170621">
                      <a:extLst>
                        <a:ext uri="{9D8B030D-6E8A-4147-A177-3AD203B41FA5}">
                          <a16:colId xmlns:a16="http://schemas.microsoft.com/office/drawing/2014/main" val="3903399494"/>
                        </a:ext>
                      </a:extLst>
                    </a:gridCol>
                  </a:tblGrid>
                  <a:tr h="370840">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3"/>
                          <a:stretch>
                            <a:fillRect b="-400000"/>
                          </a:stretch>
                        </a:blipFill>
                      </a:tcPr>
                    </a:tc>
                    <a:extLst>
                      <a:ext uri="{0D108BD9-81ED-4DB2-BD59-A6C34878D82A}">
                        <a16:rowId xmlns:a16="http://schemas.microsoft.com/office/drawing/2014/main" val="1684514771"/>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smtClean="0">
                              <a:latin typeface="Cambria Math" panose="02040503050406030204" pitchFamily="18" charset="0"/>
                              <a:ea typeface="Cambria Math" panose="02040503050406030204" pitchFamily="18" charset="0"/>
                              <a:cs typeface="Sakkal Majalla" panose="02000000000000000000" pitchFamily="2" charset="-78"/>
                            </a:rPr>
                            <a:t>7x+5=68</a:t>
                          </a:r>
                          <a:endParaRPr lang="en-US" sz="1800" dirty="0">
                            <a:latin typeface="Cambria Math" panose="02040503050406030204" pitchFamily="18" charset="0"/>
                            <a:ea typeface="Cambria Math" panose="02040503050406030204" pitchFamily="18" charset="0"/>
                            <a:cs typeface="Sakkal Majalla" panose="02000000000000000000" pitchFamily="2" charset="-7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45846578"/>
                      </a:ext>
                    </a:extLst>
                  </a:tr>
                  <a:tr h="370840">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3"/>
                          <a:stretch>
                            <a:fillRect t="-200000" b="-200000"/>
                          </a:stretch>
                        </a:blipFill>
                      </a:tcPr>
                    </a:tc>
                    <a:extLst>
                      <a:ext uri="{0D108BD9-81ED-4DB2-BD59-A6C34878D82A}">
                        <a16:rowId xmlns:a16="http://schemas.microsoft.com/office/drawing/2014/main" val="2609667891"/>
                      </a:ext>
                    </a:extLst>
                  </a:tr>
                  <a:tr h="370840">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3"/>
                          <a:stretch>
                            <a:fillRect t="-300000" b="-100000"/>
                          </a:stretch>
                        </a:blipFill>
                      </a:tcPr>
                    </a:tc>
                    <a:extLst>
                      <a:ext uri="{0D108BD9-81ED-4DB2-BD59-A6C34878D82A}">
                        <a16:rowId xmlns:a16="http://schemas.microsoft.com/office/drawing/2014/main" val="81527285"/>
                      </a:ext>
                    </a:extLst>
                  </a:tr>
                  <a:tr h="370840">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32886057"/>
                      </a:ext>
                    </a:extLst>
                  </a:tr>
                </a:tbl>
              </a:graphicData>
            </a:graphic>
          </p:graphicFrame>
        </mc:Fallback>
      </mc:AlternateContent>
      <p:sp>
        <p:nvSpPr>
          <p:cNvPr id="7" name="TextBox 6"/>
          <p:cNvSpPr txBox="1"/>
          <p:nvPr/>
        </p:nvSpPr>
        <p:spPr>
          <a:xfrm>
            <a:off x="3838197" y="4445647"/>
            <a:ext cx="3905300" cy="1200329"/>
          </a:xfrm>
          <a:prstGeom prst="rect">
            <a:avLst/>
          </a:prstGeom>
          <a:noFill/>
        </p:spPr>
        <p:txBody>
          <a:bodyPr wrap="none" rtlCol="0">
            <a:spAutoFit/>
          </a:bodyPr>
          <a:lstStyle/>
          <a:p>
            <a:pPr algn="r" rtl="1"/>
            <a:r>
              <a:rPr lang="ar-SA" sz="2400" dirty="0" smtClean="0">
                <a:latin typeface="Sakkal Majalla" panose="02000000000000000000" pitchFamily="2" charset="-78"/>
                <a:cs typeface="Sakkal Majalla" panose="02000000000000000000" pitchFamily="2" charset="-78"/>
              </a:rPr>
              <a:t>نعوَض الحلّ بالجدول لإيجاد الجواب النهائي:</a:t>
            </a:r>
          </a:p>
          <a:p>
            <a:pPr algn="r" rtl="1"/>
            <a:r>
              <a:rPr lang="ar-SA" sz="2400" dirty="0" smtClean="0">
                <a:latin typeface="Sakkal Majalla" panose="02000000000000000000" pitchFamily="2" charset="-78"/>
                <a:cs typeface="Sakkal Majalla" panose="02000000000000000000" pitchFamily="2" charset="-78"/>
              </a:rPr>
              <a:t>ولفحص الجواب نفحص المجموع:</a:t>
            </a:r>
          </a:p>
          <a:p>
            <a:pPr algn="r" rtl="1"/>
            <a:r>
              <a:rPr lang="ar-SA" sz="2400" dirty="0" smtClean="0">
                <a:latin typeface="Sakkal Majalla" panose="02000000000000000000" pitchFamily="2" charset="-78"/>
                <a:cs typeface="Sakkal Majalla" panose="02000000000000000000" pitchFamily="2" charset="-78"/>
              </a:rPr>
              <a:t>27+9+32=68.</a:t>
            </a:r>
            <a:endParaRPr lang="en-US" sz="2400" dirty="0">
              <a:latin typeface="Sakkal Majalla" panose="02000000000000000000" pitchFamily="2" charset="-78"/>
              <a:cs typeface="Sakkal Majalla" panose="02000000000000000000" pitchFamily="2" charset="-78"/>
            </a:endParaRPr>
          </a:p>
        </p:txBody>
      </p:sp>
      <mc:AlternateContent xmlns:mc="http://schemas.openxmlformats.org/markup-compatibility/2006" xmlns:a14="http://schemas.microsoft.com/office/drawing/2010/main">
        <mc:Choice Requires="a14">
          <p:graphicFrame>
            <p:nvGraphicFramePr>
              <p:cNvPr id="8" name="Table 7"/>
              <p:cNvGraphicFramePr>
                <a:graphicFrameLocks noGrp="1"/>
              </p:cNvGraphicFramePr>
              <p:nvPr>
                <p:extLst>
                  <p:ext uri="{D42A27DB-BD31-4B8C-83A1-F6EECF244321}">
                    <p14:modId xmlns:p14="http://schemas.microsoft.com/office/powerpoint/2010/main" val="2261572969"/>
                  </p:ext>
                </p:extLst>
              </p:nvPr>
            </p:nvGraphicFramePr>
            <p:xfrm>
              <a:off x="369844" y="4431871"/>
              <a:ext cx="3468417" cy="1920240"/>
            </p:xfrm>
            <a:graphic>
              <a:graphicData uri="http://schemas.openxmlformats.org/drawingml/2006/table">
                <a:tbl>
                  <a:tblPr firstRow="1" bandRow="1">
                    <a:tableStyleId>{2D5ABB26-0587-4C30-8999-92F81FD0307C}</a:tableStyleId>
                  </a:tblPr>
                  <a:tblGrid>
                    <a:gridCol w="1156139">
                      <a:extLst>
                        <a:ext uri="{9D8B030D-6E8A-4147-A177-3AD203B41FA5}">
                          <a16:colId xmlns:a16="http://schemas.microsoft.com/office/drawing/2014/main" val="1759439572"/>
                        </a:ext>
                      </a:extLst>
                    </a:gridCol>
                    <a:gridCol w="1390638">
                      <a:extLst>
                        <a:ext uri="{9D8B030D-6E8A-4147-A177-3AD203B41FA5}">
                          <a16:colId xmlns:a16="http://schemas.microsoft.com/office/drawing/2014/main" val="3479917351"/>
                        </a:ext>
                      </a:extLst>
                    </a:gridCol>
                    <a:gridCol w="921640">
                      <a:extLst>
                        <a:ext uri="{9D8B030D-6E8A-4147-A177-3AD203B41FA5}">
                          <a16:colId xmlns:a16="http://schemas.microsoft.com/office/drawing/2014/main" val="2421326015"/>
                        </a:ext>
                      </a:extLst>
                    </a:gridCol>
                  </a:tblGrid>
                  <a:tr h="226380">
                    <a:tc>
                      <a:txBody>
                        <a:bodyPr/>
                        <a:lstStyle/>
                        <a:p>
                          <a:pPr algn="ctr" rtl="1"/>
                          <a:r>
                            <a:rPr lang="en-US" dirty="0" smtClean="0">
                              <a:latin typeface="Cambria Math" panose="02040503050406030204" pitchFamily="18" charset="0"/>
                              <a:ea typeface="Cambria Math" panose="02040503050406030204" pitchFamily="18" charset="0"/>
                              <a:cs typeface="Sakkal Majalla" panose="02000000000000000000" pitchFamily="2" charset="-78"/>
                            </a:rPr>
                            <a:t>27</a:t>
                          </a:r>
                          <a:endParaRPr lang="en-US" dirty="0">
                            <a:latin typeface="Cambria Math" panose="02040503050406030204" pitchFamily="18" charset="0"/>
                            <a:ea typeface="Cambria Math" panose="02040503050406030204" pitchFamily="18" charset="0"/>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en-US" dirty="0" smtClean="0">
                              <a:latin typeface="Cambria Math" panose="02040503050406030204" pitchFamily="18" charset="0"/>
                              <a:ea typeface="Cambria Math" panose="02040503050406030204" pitchFamily="18" charset="0"/>
                              <a:cs typeface="Sakkal Majalla" panose="02000000000000000000" pitchFamily="2" charset="-78"/>
                            </a:rPr>
                            <a:t>3x</a:t>
                          </a:r>
                          <a:endParaRPr lang="en-US" dirty="0">
                            <a:latin typeface="Cambria Math" panose="02040503050406030204" pitchFamily="18" charset="0"/>
                            <a:ea typeface="Cambria Math" panose="02040503050406030204" pitchFamily="18" charset="0"/>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ar-SA" dirty="0" smtClean="0">
                              <a:latin typeface="Sakkal Majalla" panose="02000000000000000000" pitchFamily="2" charset="-78"/>
                              <a:cs typeface="Sakkal Majalla" panose="02000000000000000000" pitchFamily="2" charset="-78"/>
                            </a:rPr>
                            <a:t> عدد</a:t>
                          </a:r>
                          <a:r>
                            <a:rPr lang="ar-SA" baseline="0" dirty="0" smtClean="0">
                              <a:latin typeface="Sakkal Majalla" panose="02000000000000000000" pitchFamily="2" charset="-78"/>
                              <a:cs typeface="Sakkal Majalla" panose="02000000000000000000" pitchFamily="2" charset="-78"/>
                            </a:rPr>
                            <a:t> كتب سامي</a:t>
                          </a:r>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58907963"/>
                      </a:ext>
                    </a:extLst>
                  </a:tr>
                  <a:tr h="346251">
                    <a:tc>
                      <a:txBody>
                        <a:bodyPr/>
                        <a:lstStyle/>
                        <a:p>
                          <a:pPr algn="ctr" rtl="1"/>
                          <a:r>
                            <a:rPr lang="en-US" dirty="0" smtClean="0">
                              <a:latin typeface="Cambria Math" panose="02040503050406030204" pitchFamily="18" charset="0"/>
                              <a:ea typeface="Cambria Math" panose="02040503050406030204" pitchFamily="18" charset="0"/>
                              <a:cs typeface="Sakkal Majalla" panose="02000000000000000000" pitchFamily="2" charset="-78"/>
                            </a:rPr>
                            <a:t>9</a:t>
                          </a:r>
                          <a:endParaRPr lang="en-US" dirty="0">
                            <a:latin typeface="Cambria Math" panose="02040503050406030204" pitchFamily="18" charset="0"/>
                            <a:ea typeface="Cambria Math" panose="02040503050406030204" pitchFamily="18" charset="0"/>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cs typeface="Sakkal Majalla" panose="02000000000000000000" pitchFamily="2" charset="-78"/>
                                  </a:rPr>
                                  <m:t>𝑥</m:t>
                                </m:r>
                              </m:oMath>
                            </m:oMathPara>
                          </a14:m>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ar-SA" dirty="0" smtClean="0">
                              <a:latin typeface="Sakkal Majalla" panose="02000000000000000000" pitchFamily="2" charset="-78"/>
                              <a:cs typeface="Sakkal Majalla" panose="02000000000000000000" pitchFamily="2" charset="-78"/>
                            </a:rPr>
                            <a:t>عدد</a:t>
                          </a:r>
                          <a:r>
                            <a:rPr lang="ar-SA" baseline="0" dirty="0" smtClean="0">
                              <a:latin typeface="Sakkal Majalla" panose="02000000000000000000" pitchFamily="2" charset="-78"/>
                              <a:cs typeface="Sakkal Majalla" panose="02000000000000000000" pitchFamily="2" charset="-78"/>
                            </a:rPr>
                            <a:t> كتب فارس</a:t>
                          </a:r>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33927354"/>
                      </a:ext>
                    </a:extLst>
                  </a:tr>
                  <a:tr h="346251">
                    <a:tc>
                      <a:txBody>
                        <a:bodyPr/>
                        <a:lstStyle/>
                        <a:p>
                          <a:pPr algn="ctr" rtl="1"/>
                          <a:r>
                            <a:rPr lang="en-US" dirty="0" smtClean="0">
                              <a:latin typeface="Cambria Math" panose="02040503050406030204" pitchFamily="18" charset="0"/>
                              <a:ea typeface="Cambria Math" panose="02040503050406030204" pitchFamily="18" charset="0"/>
                              <a:cs typeface="Sakkal Majalla" panose="02000000000000000000" pitchFamily="2" charset="-78"/>
                            </a:rPr>
                            <a:t>32</a:t>
                          </a:r>
                          <a:endParaRPr lang="en-US" dirty="0">
                            <a:latin typeface="Cambria Math" panose="02040503050406030204" pitchFamily="18" charset="0"/>
                            <a:ea typeface="Cambria Math" panose="02040503050406030204" pitchFamily="18" charset="0"/>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14:m>
                            <m:oMathPara xmlns:m="http://schemas.openxmlformats.org/officeDocument/2006/math">
                              <m:oMathParaPr>
                                <m:jc m:val="center"/>
                              </m:oMathParaPr>
                              <m:oMath xmlns:m="http://schemas.openxmlformats.org/officeDocument/2006/math">
                                <m:r>
                                  <a:rPr lang="en-US" b="0" i="1" smtClean="0">
                                    <a:latin typeface="Cambria Math" panose="02040503050406030204" pitchFamily="18" charset="0"/>
                                    <a:cs typeface="Sakkal Majalla" panose="02000000000000000000" pitchFamily="2" charset="-78"/>
                                  </a:rPr>
                                  <m:t>3</m:t>
                                </m:r>
                                <m:r>
                                  <a:rPr lang="en-US" b="0" i="1" smtClean="0">
                                    <a:latin typeface="Cambria Math" panose="02040503050406030204" pitchFamily="18" charset="0"/>
                                    <a:cs typeface="Sakkal Majalla" panose="02000000000000000000" pitchFamily="2" charset="-78"/>
                                  </a:rPr>
                                  <m:t>𝑥</m:t>
                                </m:r>
                                <m:r>
                                  <a:rPr lang="en-US" b="0" i="1" smtClean="0">
                                    <a:latin typeface="Cambria Math" panose="02040503050406030204" pitchFamily="18" charset="0"/>
                                    <a:cs typeface="Sakkal Majalla" panose="02000000000000000000" pitchFamily="2" charset="-78"/>
                                  </a:rPr>
                                  <m:t>+</m:t>
                                </m:r>
                                <m:r>
                                  <a:rPr lang="en-US" b="0" i="1" smtClean="0">
                                    <a:latin typeface="Cambria Math" panose="02040503050406030204" pitchFamily="18" charset="0"/>
                                    <a:cs typeface="Sakkal Majalla" panose="02000000000000000000" pitchFamily="2" charset="-78"/>
                                  </a:rPr>
                                  <m:t>5</m:t>
                                </m:r>
                              </m:oMath>
                            </m:oMathPara>
                          </a14:m>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ar-SA" dirty="0" smtClean="0">
                              <a:latin typeface="Sakkal Majalla" panose="02000000000000000000" pitchFamily="2" charset="-78"/>
                              <a:cs typeface="Sakkal Majalla" panose="02000000000000000000" pitchFamily="2" charset="-78"/>
                            </a:rPr>
                            <a:t>عدد</a:t>
                          </a:r>
                          <a:r>
                            <a:rPr lang="ar-SA" baseline="0" dirty="0" smtClean="0">
                              <a:latin typeface="Sakkal Majalla" panose="02000000000000000000" pitchFamily="2" charset="-78"/>
                              <a:cs typeface="Sakkal Majalla" panose="02000000000000000000" pitchFamily="2" charset="-78"/>
                            </a:rPr>
                            <a:t> كتب سعاد</a:t>
                          </a:r>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84545479"/>
                      </a:ext>
                    </a:extLst>
                  </a:tr>
                </a:tbl>
              </a:graphicData>
            </a:graphic>
          </p:graphicFrame>
        </mc:Choice>
        <mc:Fallback xmlns="">
          <p:graphicFrame>
            <p:nvGraphicFramePr>
              <p:cNvPr id="8" name="Table 7"/>
              <p:cNvGraphicFramePr>
                <a:graphicFrameLocks noGrp="1"/>
              </p:cNvGraphicFramePr>
              <p:nvPr>
                <p:extLst>
                  <p:ext uri="{D42A27DB-BD31-4B8C-83A1-F6EECF244321}">
                    <p14:modId xmlns:p14="http://schemas.microsoft.com/office/powerpoint/2010/main" val="2261572969"/>
                  </p:ext>
                </p:extLst>
              </p:nvPr>
            </p:nvGraphicFramePr>
            <p:xfrm>
              <a:off x="369844" y="4431871"/>
              <a:ext cx="3468417" cy="1920240"/>
            </p:xfrm>
            <a:graphic>
              <a:graphicData uri="http://schemas.openxmlformats.org/drawingml/2006/table">
                <a:tbl>
                  <a:tblPr firstRow="1" bandRow="1">
                    <a:tableStyleId>{2D5ABB26-0587-4C30-8999-92F81FD0307C}</a:tableStyleId>
                  </a:tblPr>
                  <a:tblGrid>
                    <a:gridCol w="1156139">
                      <a:extLst>
                        <a:ext uri="{9D8B030D-6E8A-4147-A177-3AD203B41FA5}">
                          <a16:colId xmlns:a16="http://schemas.microsoft.com/office/drawing/2014/main" val="1759439572"/>
                        </a:ext>
                      </a:extLst>
                    </a:gridCol>
                    <a:gridCol w="1390638">
                      <a:extLst>
                        <a:ext uri="{9D8B030D-6E8A-4147-A177-3AD203B41FA5}">
                          <a16:colId xmlns:a16="http://schemas.microsoft.com/office/drawing/2014/main" val="3479917351"/>
                        </a:ext>
                      </a:extLst>
                    </a:gridCol>
                    <a:gridCol w="921640">
                      <a:extLst>
                        <a:ext uri="{9D8B030D-6E8A-4147-A177-3AD203B41FA5}">
                          <a16:colId xmlns:a16="http://schemas.microsoft.com/office/drawing/2014/main" val="2421326015"/>
                        </a:ext>
                      </a:extLst>
                    </a:gridCol>
                  </a:tblGrid>
                  <a:tr h="640080">
                    <a:tc>
                      <a:txBody>
                        <a:bodyPr/>
                        <a:lstStyle/>
                        <a:p>
                          <a:pPr algn="ctr" rtl="1"/>
                          <a:r>
                            <a:rPr lang="en-US" dirty="0" smtClean="0">
                              <a:latin typeface="Cambria Math" panose="02040503050406030204" pitchFamily="18" charset="0"/>
                              <a:ea typeface="Cambria Math" panose="02040503050406030204" pitchFamily="18" charset="0"/>
                              <a:cs typeface="Sakkal Majalla" panose="02000000000000000000" pitchFamily="2" charset="-78"/>
                            </a:rPr>
                            <a:t>27</a:t>
                          </a:r>
                          <a:endParaRPr lang="en-US" dirty="0">
                            <a:latin typeface="Cambria Math" panose="02040503050406030204" pitchFamily="18" charset="0"/>
                            <a:ea typeface="Cambria Math" panose="02040503050406030204" pitchFamily="18" charset="0"/>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en-US" dirty="0" smtClean="0">
                              <a:latin typeface="Cambria Math" panose="02040503050406030204" pitchFamily="18" charset="0"/>
                              <a:ea typeface="Cambria Math" panose="02040503050406030204" pitchFamily="18" charset="0"/>
                              <a:cs typeface="Sakkal Majalla" panose="02000000000000000000" pitchFamily="2" charset="-78"/>
                            </a:rPr>
                            <a:t>3x</a:t>
                          </a:r>
                          <a:endParaRPr lang="en-US" dirty="0">
                            <a:latin typeface="Cambria Math" panose="02040503050406030204" pitchFamily="18" charset="0"/>
                            <a:ea typeface="Cambria Math" panose="02040503050406030204" pitchFamily="18" charset="0"/>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ar-SA" dirty="0" smtClean="0">
                              <a:latin typeface="Sakkal Majalla" panose="02000000000000000000" pitchFamily="2" charset="-78"/>
                              <a:cs typeface="Sakkal Majalla" panose="02000000000000000000" pitchFamily="2" charset="-78"/>
                            </a:rPr>
                            <a:t> عدد</a:t>
                          </a:r>
                          <a:r>
                            <a:rPr lang="ar-SA" baseline="0" dirty="0" smtClean="0">
                              <a:latin typeface="Sakkal Majalla" panose="02000000000000000000" pitchFamily="2" charset="-78"/>
                              <a:cs typeface="Sakkal Majalla" panose="02000000000000000000" pitchFamily="2" charset="-78"/>
                            </a:rPr>
                            <a:t> كتب سامي</a:t>
                          </a:r>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58907963"/>
                      </a:ext>
                    </a:extLst>
                  </a:tr>
                  <a:tr h="640080">
                    <a:tc>
                      <a:txBody>
                        <a:bodyPr/>
                        <a:lstStyle/>
                        <a:p>
                          <a:pPr algn="ctr" rtl="1"/>
                          <a:r>
                            <a:rPr lang="en-US" dirty="0" smtClean="0">
                              <a:latin typeface="Cambria Math" panose="02040503050406030204" pitchFamily="18" charset="0"/>
                              <a:ea typeface="Cambria Math" panose="02040503050406030204" pitchFamily="18" charset="0"/>
                              <a:cs typeface="Sakkal Majalla" panose="02000000000000000000" pitchFamily="2" charset="-78"/>
                            </a:rPr>
                            <a:t>9</a:t>
                          </a:r>
                          <a:endParaRPr lang="en-US" dirty="0">
                            <a:latin typeface="Cambria Math" panose="02040503050406030204" pitchFamily="18" charset="0"/>
                            <a:ea typeface="Cambria Math" panose="02040503050406030204" pitchFamily="18" charset="0"/>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4"/>
                          <a:stretch>
                            <a:fillRect l="-83406" t="-104717" r="-66812" b="-112264"/>
                          </a:stretch>
                        </a:blipFill>
                      </a:tcPr>
                    </a:tc>
                    <a:tc>
                      <a:txBody>
                        <a:bodyPr/>
                        <a:lstStyle/>
                        <a:p>
                          <a:pPr algn="ctr" rtl="1"/>
                          <a:r>
                            <a:rPr lang="ar-SA" dirty="0" smtClean="0">
                              <a:latin typeface="Sakkal Majalla" panose="02000000000000000000" pitchFamily="2" charset="-78"/>
                              <a:cs typeface="Sakkal Majalla" panose="02000000000000000000" pitchFamily="2" charset="-78"/>
                            </a:rPr>
                            <a:t>عدد</a:t>
                          </a:r>
                          <a:r>
                            <a:rPr lang="ar-SA" baseline="0" dirty="0" smtClean="0">
                              <a:latin typeface="Sakkal Majalla" panose="02000000000000000000" pitchFamily="2" charset="-78"/>
                              <a:cs typeface="Sakkal Majalla" panose="02000000000000000000" pitchFamily="2" charset="-78"/>
                            </a:rPr>
                            <a:t> كتب فارس</a:t>
                          </a:r>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33927354"/>
                      </a:ext>
                    </a:extLst>
                  </a:tr>
                  <a:tr h="640080">
                    <a:tc>
                      <a:txBody>
                        <a:bodyPr/>
                        <a:lstStyle/>
                        <a:p>
                          <a:pPr algn="ctr" rtl="1"/>
                          <a:r>
                            <a:rPr lang="en-US" dirty="0" smtClean="0">
                              <a:latin typeface="Cambria Math" panose="02040503050406030204" pitchFamily="18" charset="0"/>
                              <a:ea typeface="Cambria Math" panose="02040503050406030204" pitchFamily="18" charset="0"/>
                              <a:cs typeface="Sakkal Majalla" panose="02000000000000000000" pitchFamily="2" charset="-78"/>
                            </a:rPr>
                            <a:t>32</a:t>
                          </a:r>
                          <a:endParaRPr lang="en-US" dirty="0">
                            <a:latin typeface="Cambria Math" panose="02040503050406030204" pitchFamily="18" charset="0"/>
                            <a:ea typeface="Cambria Math" panose="02040503050406030204" pitchFamily="18" charset="0"/>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4"/>
                          <a:stretch>
                            <a:fillRect l="-83406" t="-206667" r="-66812" b="-13333"/>
                          </a:stretch>
                        </a:blipFill>
                      </a:tcPr>
                    </a:tc>
                    <a:tc>
                      <a:txBody>
                        <a:bodyPr/>
                        <a:lstStyle/>
                        <a:p>
                          <a:pPr algn="ctr" rtl="1"/>
                          <a:r>
                            <a:rPr lang="ar-SA" dirty="0" smtClean="0">
                              <a:latin typeface="Sakkal Majalla" panose="02000000000000000000" pitchFamily="2" charset="-78"/>
                              <a:cs typeface="Sakkal Majalla" panose="02000000000000000000" pitchFamily="2" charset="-78"/>
                            </a:rPr>
                            <a:t>عدد</a:t>
                          </a:r>
                          <a:r>
                            <a:rPr lang="ar-SA" baseline="0" dirty="0" smtClean="0">
                              <a:latin typeface="Sakkal Majalla" panose="02000000000000000000" pitchFamily="2" charset="-78"/>
                              <a:cs typeface="Sakkal Majalla" panose="02000000000000000000" pitchFamily="2" charset="-78"/>
                            </a:rPr>
                            <a:t> كتب سعاد</a:t>
                          </a:r>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84545479"/>
                      </a:ext>
                    </a:extLst>
                  </a:tr>
                </a:tbl>
              </a:graphicData>
            </a:graphic>
          </p:graphicFrame>
        </mc:Fallback>
      </mc:AlternateContent>
    </p:spTree>
    <p:extLst>
      <p:ext uri="{BB962C8B-B14F-4D97-AF65-F5344CB8AC3E}">
        <p14:creationId xmlns:p14="http://schemas.microsoft.com/office/powerpoint/2010/main" val="15612371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smtClean="0">
                <a:latin typeface="Sakkal Majalla" panose="02000000000000000000" pitchFamily="2" charset="-78"/>
                <a:cs typeface="Sakkal Majalla" panose="02000000000000000000" pitchFamily="2" charset="-78"/>
              </a:rPr>
              <a:t>مثال لمسألة كلاميّة 3</a:t>
            </a:r>
            <a:endParaRPr lang="en-US" dirty="0">
              <a:latin typeface="Sakkal Majalla" panose="02000000000000000000" pitchFamily="2" charset="-78"/>
              <a:cs typeface="Sakkal Majalla" panose="02000000000000000000" pitchFamily="2" charset="-78"/>
            </a:endParaRPr>
          </a:p>
        </p:txBody>
      </p:sp>
      <p:sp>
        <p:nvSpPr>
          <p:cNvPr id="3" name="Content Placeholder 2"/>
          <p:cNvSpPr>
            <a:spLocks noGrp="1"/>
          </p:cNvSpPr>
          <p:nvPr>
            <p:ph idx="1"/>
          </p:nvPr>
        </p:nvSpPr>
        <p:spPr/>
        <p:txBody>
          <a:bodyPr/>
          <a:lstStyle/>
          <a:p>
            <a:pPr marL="0" indent="0" algn="r" rtl="1">
              <a:buNone/>
            </a:pPr>
            <a:r>
              <a:rPr lang="ar-SA" dirty="0" smtClean="0">
                <a:latin typeface="Sakkal Majalla" panose="02000000000000000000" pitchFamily="2" charset="-78"/>
                <a:cs typeface="Sakkal Majalla" panose="02000000000000000000" pitchFamily="2" charset="-78"/>
              </a:rPr>
              <a:t>انظر بتمعّن الى المسألة التالية، والى الحل في الصفحة التالية:</a:t>
            </a:r>
            <a:endParaRPr lang="en-US" dirty="0">
              <a:latin typeface="Sakkal Majalla" panose="02000000000000000000" pitchFamily="2" charset="-78"/>
              <a:cs typeface="Sakkal Majalla" panose="02000000000000000000" pitchFamily="2" charset="-78"/>
            </a:endParaRPr>
          </a:p>
        </p:txBody>
      </p:sp>
      <p:pic>
        <p:nvPicPr>
          <p:cNvPr id="6" name="Picture 5"/>
          <p:cNvPicPr>
            <a:picLocks noChangeAspect="1"/>
          </p:cNvPicPr>
          <p:nvPr/>
        </p:nvPicPr>
        <p:blipFill>
          <a:blip r:embed="rId2"/>
          <a:stretch>
            <a:fillRect/>
          </a:stretch>
        </p:blipFill>
        <p:spPr>
          <a:xfrm>
            <a:off x="1404937" y="2609850"/>
            <a:ext cx="9382125" cy="1638300"/>
          </a:xfrm>
          <a:prstGeom prst="rect">
            <a:avLst/>
          </a:prstGeom>
        </p:spPr>
      </p:pic>
    </p:spTree>
    <p:extLst>
      <p:ext uri="{BB962C8B-B14F-4D97-AF65-F5344CB8AC3E}">
        <p14:creationId xmlns:p14="http://schemas.microsoft.com/office/powerpoint/2010/main" val="31191324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smtClean="0">
                <a:latin typeface="Sakkal Majalla" panose="02000000000000000000" pitchFamily="2" charset="-78"/>
                <a:cs typeface="Sakkal Majalla" panose="02000000000000000000" pitchFamily="2" charset="-78"/>
              </a:rPr>
              <a:t>حلّ لمسألة كلاميّة 3</a:t>
            </a:r>
            <a:endParaRPr lang="en-US" dirty="0">
              <a:latin typeface="Sakkal Majalla" panose="02000000000000000000" pitchFamily="2" charset="-78"/>
              <a:cs typeface="Sakkal Majalla" panose="02000000000000000000" pitchFamily="2" charset="-78"/>
            </a:endParaRPr>
          </a:p>
        </p:txBody>
      </p:sp>
      <p:sp>
        <p:nvSpPr>
          <p:cNvPr id="3" name="Content Placeholder 2"/>
          <p:cNvSpPr>
            <a:spLocks noGrp="1"/>
          </p:cNvSpPr>
          <p:nvPr>
            <p:ph idx="1"/>
          </p:nvPr>
        </p:nvSpPr>
        <p:spPr>
          <a:xfrm>
            <a:off x="838200" y="1485106"/>
            <a:ext cx="10515600" cy="5372894"/>
          </a:xfrm>
        </p:spPr>
        <p:txBody>
          <a:bodyPr>
            <a:normAutofit/>
          </a:bodyPr>
          <a:lstStyle/>
          <a:p>
            <a:pPr marL="0" indent="0" algn="r" rtl="1">
              <a:buNone/>
            </a:pPr>
            <a:r>
              <a:rPr lang="ar-SA" sz="2000" dirty="0" smtClean="0">
                <a:latin typeface="Sakkal Majalla" panose="02000000000000000000" pitchFamily="2" charset="-78"/>
                <a:cs typeface="Sakkal Majalla" panose="02000000000000000000" pitchFamily="2" charset="-78"/>
              </a:rPr>
              <a:t>لبداية الحلّ، يجب النظر الى المسألة، ما المطلوب منها، والقيام بترتيب المعطيات.</a:t>
            </a:r>
          </a:p>
          <a:p>
            <a:pPr algn="r" rtl="1">
              <a:buFontTx/>
              <a:buChar char="-"/>
            </a:pPr>
            <a:r>
              <a:rPr lang="ar-SA" sz="2000" dirty="0" smtClean="0">
                <a:latin typeface="Sakkal Majalla" panose="02000000000000000000" pitchFamily="2" charset="-78"/>
                <a:cs typeface="Sakkal Majalla" panose="02000000000000000000" pitchFamily="2" charset="-78"/>
              </a:rPr>
              <a:t>بداية الحلّ هي بترتيب المعطيات، وربطها ببعض. في نظرة سريعة نميّز ان عمر ختام مرتبط بعمر خالد. لذلك، فنرمز لعمر خالد ب </a:t>
            </a:r>
            <a:r>
              <a:rPr lang="en-US" sz="2000" dirty="0" smtClean="0">
                <a:latin typeface="Sakkal Majalla" panose="02000000000000000000" pitchFamily="2" charset="-78"/>
                <a:cs typeface="Sakkal Majalla" panose="02000000000000000000" pitchFamily="2" charset="-78"/>
              </a:rPr>
              <a:t>x</a:t>
            </a:r>
            <a:r>
              <a:rPr lang="ar-SA" sz="2000" dirty="0" smtClean="0">
                <a:latin typeface="Sakkal Majalla" panose="02000000000000000000" pitchFamily="2" charset="-78"/>
                <a:cs typeface="Sakkal Majalla" panose="02000000000000000000" pitchFamily="2" charset="-78"/>
              </a:rPr>
              <a:t>.</a:t>
            </a:r>
          </a:p>
          <a:p>
            <a:pPr algn="r" rtl="1">
              <a:buFontTx/>
              <a:buChar char="-"/>
            </a:pPr>
            <a:r>
              <a:rPr lang="ar-SA" sz="2000" dirty="0" smtClean="0">
                <a:latin typeface="Sakkal Majalla" panose="02000000000000000000" pitchFamily="2" charset="-78"/>
                <a:cs typeface="Sakkal Majalla" panose="02000000000000000000" pitchFamily="2" charset="-78"/>
              </a:rPr>
              <a:t>لإيجاد الحل، نقوم ببناء الجدول التالي:</a:t>
            </a:r>
            <a:endParaRPr lang="en-US" sz="2000" dirty="0" smtClean="0">
              <a:latin typeface="Sakkal Majalla" panose="02000000000000000000" pitchFamily="2" charset="-78"/>
              <a:cs typeface="Sakkal Majalla" panose="02000000000000000000" pitchFamily="2" charset="-78"/>
            </a:endParaRPr>
          </a:p>
          <a:p>
            <a:pPr marL="0" indent="0" algn="r" rtl="1">
              <a:buNone/>
            </a:pPr>
            <a:r>
              <a:rPr lang="ar-SA" sz="2000" dirty="0" smtClean="0">
                <a:latin typeface="Sakkal Majalla" panose="02000000000000000000" pitchFamily="2" charset="-78"/>
                <a:cs typeface="Sakkal Majalla" panose="02000000000000000000" pitchFamily="2" charset="-78"/>
              </a:rPr>
              <a:t>الحل النهائي، نستعين بالمعطى انّه</a:t>
            </a:r>
            <a:br>
              <a:rPr lang="ar-SA" sz="2000" dirty="0" smtClean="0">
                <a:latin typeface="Sakkal Majalla" panose="02000000000000000000" pitchFamily="2" charset="-78"/>
                <a:cs typeface="Sakkal Majalla" panose="02000000000000000000" pitchFamily="2" charset="-78"/>
              </a:rPr>
            </a:br>
            <a:r>
              <a:rPr lang="ar-SA" sz="2000" dirty="0" smtClean="0">
                <a:latin typeface="Sakkal Majalla" panose="02000000000000000000" pitchFamily="2" charset="-78"/>
                <a:cs typeface="Sakkal Majalla" panose="02000000000000000000" pitchFamily="2" charset="-78"/>
              </a:rPr>
              <a:t>بعد سنة واحدة يصبح عمر ختام 3 أضعاف</a:t>
            </a:r>
            <a:br>
              <a:rPr lang="ar-SA" sz="2000" dirty="0" smtClean="0">
                <a:latin typeface="Sakkal Majalla" panose="02000000000000000000" pitchFamily="2" charset="-78"/>
                <a:cs typeface="Sakkal Majalla" panose="02000000000000000000" pitchFamily="2" charset="-78"/>
              </a:rPr>
            </a:br>
            <a:r>
              <a:rPr lang="ar-SA" sz="2000" dirty="0" smtClean="0">
                <a:latin typeface="Sakkal Majalla" panose="02000000000000000000" pitchFamily="2" charset="-78"/>
                <a:cs typeface="Sakkal Majalla" panose="02000000000000000000" pitchFamily="2" charset="-78"/>
              </a:rPr>
              <a:t>عمر خالد:		</a:t>
            </a:r>
            <a:endParaRPr lang="en-US" sz="2000" dirty="0">
              <a:latin typeface="Sakkal Majalla" panose="02000000000000000000" pitchFamily="2" charset="-78"/>
              <a:cs typeface="Sakkal Majalla" panose="02000000000000000000" pitchFamily="2" charset="-78"/>
            </a:endParaRPr>
          </a:p>
        </p:txBody>
      </p:sp>
      <mc:AlternateContent xmlns:mc="http://schemas.openxmlformats.org/markup-compatibility/2006" xmlns:a14="http://schemas.microsoft.com/office/drawing/2010/main">
        <mc:Choice Requires="a14">
          <p:graphicFrame>
            <p:nvGraphicFramePr>
              <p:cNvPr id="4" name="Table 3"/>
              <p:cNvGraphicFramePr>
                <a:graphicFrameLocks noGrp="1"/>
              </p:cNvGraphicFramePr>
              <p:nvPr>
                <p:extLst>
                  <p:ext uri="{D42A27DB-BD31-4B8C-83A1-F6EECF244321}">
                    <p14:modId xmlns:p14="http://schemas.microsoft.com/office/powerpoint/2010/main" val="647023857"/>
                  </p:ext>
                </p:extLst>
              </p:nvPr>
            </p:nvGraphicFramePr>
            <p:xfrm>
              <a:off x="2916622" y="2686923"/>
              <a:ext cx="5155326" cy="1097280"/>
            </p:xfrm>
            <a:graphic>
              <a:graphicData uri="http://schemas.openxmlformats.org/drawingml/2006/table">
                <a:tbl>
                  <a:tblPr firstRow="1" bandRow="1">
                    <a:tableStyleId>{2D5ABB26-0587-4C30-8999-92F81FD0307C}</a:tableStyleId>
                  </a:tblPr>
                  <a:tblGrid>
                    <a:gridCol w="2270233">
                      <a:extLst>
                        <a:ext uri="{9D8B030D-6E8A-4147-A177-3AD203B41FA5}">
                          <a16:colId xmlns:a16="http://schemas.microsoft.com/office/drawing/2014/main" val="773472444"/>
                        </a:ext>
                      </a:extLst>
                    </a:gridCol>
                    <a:gridCol w="1166651">
                      <a:extLst>
                        <a:ext uri="{9D8B030D-6E8A-4147-A177-3AD203B41FA5}">
                          <a16:colId xmlns:a16="http://schemas.microsoft.com/office/drawing/2014/main" val="3479917351"/>
                        </a:ext>
                      </a:extLst>
                    </a:gridCol>
                    <a:gridCol w="1718442">
                      <a:extLst>
                        <a:ext uri="{9D8B030D-6E8A-4147-A177-3AD203B41FA5}">
                          <a16:colId xmlns:a16="http://schemas.microsoft.com/office/drawing/2014/main" val="2421326015"/>
                        </a:ext>
                      </a:extLst>
                    </a:gridCol>
                  </a:tblGrid>
                  <a:tr h="226380">
                    <a:tc>
                      <a:txBody>
                        <a:bodyPr/>
                        <a:lstStyle/>
                        <a:p>
                          <a:pPr algn="ctr" rtl="1"/>
                          <a:r>
                            <a:rPr lang="ar-SA" dirty="0" smtClean="0">
                              <a:latin typeface="Cambria Math" panose="02040503050406030204" pitchFamily="18" charset="0"/>
                              <a:ea typeface="Cambria Math" panose="02040503050406030204" pitchFamily="18" charset="0"/>
                              <a:cs typeface="Sakkal Majalla" panose="02000000000000000000" pitchFamily="2" charset="-78"/>
                            </a:rPr>
                            <a:t>بعد</a:t>
                          </a:r>
                          <a:r>
                            <a:rPr lang="ar-SA" baseline="0" dirty="0" smtClean="0">
                              <a:latin typeface="Cambria Math" panose="02040503050406030204" pitchFamily="18" charset="0"/>
                              <a:ea typeface="Cambria Math" panose="02040503050406030204" pitchFamily="18" charset="0"/>
                              <a:cs typeface="Sakkal Majalla" panose="02000000000000000000" pitchFamily="2" charset="-78"/>
                            </a:rPr>
                            <a:t> سنة واحدة</a:t>
                          </a:r>
                          <a:endParaRPr lang="en-US" dirty="0">
                            <a:latin typeface="Cambria Math" panose="02040503050406030204" pitchFamily="18" charset="0"/>
                            <a:ea typeface="Cambria Math" panose="02040503050406030204" pitchFamily="18" charset="0"/>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ar-SA" dirty="0" smtClean="0">
                              <a:latin typeface="Cambria Math" panose="02040503050406030204" pitchFamily="18" charset="0"/>
                              <a:ea typeface="Cambria Math" panose="02040503050406030204" pitchFamily="18" charset="0"/>
                              <a:cs typeface="Sakkal Majalla" panose="02000000000000000000" pitchFamily="2" charset="-78"/>
                            </a:rPr>
                            <a:t>اليوم</a:t>
                          </a:r>
                          <a:endParaRPr lang="en-US" dirty="0">
                            <a:latin typeface="Cambria Math" panose="02040503050406030204" pitchFamily="18" charset="0"/>
                            <a:ea typeface="Cambria Math" panose="02040503050406030204" pitchFamily="18" charset="0"/>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58907963"/>
                      </a:ext>
                    </a:extLst>
                  </a:tr>
                  <a:tr h="346251">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left"/>
                              </m:oMathParaPr>
                              <m:oMath xmlns:m="http://schemas.openxmlformats.org/officeDocument/2006/math">
                                <m:r>
                                  <a:rPr lang="en-US" b="0" i="1" smtClean="0">
                                    <a:latin typeface="Cambria Math" panose="02040503050406030204" pitchFamily="18" charset="0"/>
                                    <a:cs typeface="Sakkal Majalla" panose="02000000000000000000" pitchFamily="2" charset="-78"/>
                                  </a:rPr>
                                  <m:t>𝑥</m:t>
                                </m:r>
                                <m:r>
                                  <a:rPr lang="en-US" b="0" i="1" smtClean="0">
                                    <a:latin typeface="Cambria Math" panose="02040503050406030204" pitchFamily="18" charset="0"/>
                                    <a:cs typeface="Sakkal Majalla" panose="02000000000000000000" pitchFamily="2" charset="-78"/>
                                  </a:rPr>
                                  <m:t>+</m:t>
                                </m:r>
                                <m:r>
                                  <a:rPr lang="en-US" b="0" i="1" smtClean="0">
                                    <a:latin typeface="Cambria Math" panose="02040503050406030204" pitchFamily="18" charset="0"/>
                                    <a:cs typeface="Sakkal Majalla" panose="02000000000000000000" pitchFamily="2" charset="-78"/>
                                  </a:rPr>
                                  <m:t>8</m:t>
                                </m:r>
                                <m:r>
                                  <a:rPr lang="en-US" b="0" i="0" smtClean="0">
                                    <a:latin typeface="Cambria Math" panose="02040503050406030204" pitchFamily="18" charset="0"/>
                                    <a:cs typeface="Sakkal Majalla" panose="02000000000000000000" pitchFamily="2" charset="-78"/>
                                  </a:rPr>
                                  <m:t>+</m:t>
                                </m:r>
                                <m:r>
                                  <a:rPr lang="ar-SA" b="0" i="0" smtClean="0">
                                    <a:latin typeface="Cambria Math" panose="02040503050406030204" pitchFamily="18" charset="0"/>
                                    <a:cs typeface="Sakkal Majalla" panose="02000000000000000000" pitchFamily="2" charset="-78"/>
                                  </a:rPr>
                                  <m:t>1</m:t>
                                </m:r>
                                <m:r>
                                  <a:rPr lang="en-US" b="0" i="0" smtClean="0">
                                    <a:latin typeface="Cambria Math" panose="02040503050406030204" pitchFamily="18" charset="0"/>
                                    <a:cs typeface="Sakkal Majalla" panose="02000000000000000000" pitchFamily="2" charset="-78"/>
                                  </a:rPr>
                                  <m:t>=</m:t>
                                </m:r>
                                <m:r>
                                  <m:rPr>
                                    <m:sty m:val="p"/>
                                  </m:rPr>
                                  <a:rPr lang="en-US" b="0" i="0" smtClean="0">
                                    <a:latin typeface="Cambria Math" panose="02040503050406030204" pitchFamily="18" charset="0"/>
                                    <a:cs typeface="Sakkal Majalla" panose="02000000000000000000" pitchFamily="2" charset="-78"/>
                                  </a:rPr>
                                  <m:t>x</m:t>
                                </m:r>
                                <m:r>
                                  <a:rPr lang="en-US" b="0" i="0" smtClean="0">
                                    <a:latin typeface="Cambria Math" panose="02040503050406030204" pitchFamily="18" charset="0"/>
                                    <a:cs typeface="Sakkal Majalla" panose="02000000000000000000" pitchFamily="2" charset="-78"/>
                                  </a:rPr>
                                  <m:t>+</m:t>
                                </m:r>
                                <m:r>
                                  <a:rPr lang="ar-SA" b="0" i="0" smtClean="0">
                                    <a:latin typeface="Cambria Math" panose="02040503050406030204" pitchFamily="18" charset="0"/>
                                    <a:cs typeface="Sakkal Majalla" panose="02000000000000000000" pitchFamily="2" charset="-78"/>
                                  </a:rPr>
                                  <m:t>9</m:t>
                                </m:r>
                              </m:oMath>
                            </m:oMathPara>
                          </a14:m>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cs typeface="Sakkal Majalla" panose="02000000000000000000" pitchFamily="2" charset="-78"/>
                                  </a:rPr>
                                  <m:t>𝑥</m:t>
                                </m:r>
                                <m:r>
                                  <a:rPr lang="en-US" b="0" i="1" smtClean="0">
                                    <a:latin typeface="Cambria Math" panose="02040503050406030204" pitchFamily="18" charset="0"/>
                                    <a:cs typeface="Sakkal Majalla" panose="02000000000000000000" pitchFamily="2" charset="-78"/>
                                  </a:rPr>
                                  <m:t>+</m:t>
                                </m:r>
                                <m:r>
                                  <a:rPr lang="en-US" b="0" i="1" smtClean="0">
                                    <a:latin typeface="Cambria Math" panose="02040503050406030204" pitchFamily="18" charset="0"/>
                                    <a:cs typeface="Sakkal Majalla" panose="02000000000000000000" pitchFamily="2" charset="-78"/>
                                  </a:rPr>
                                  <m:t>8</m:t>
                                </m:r>
                              </m:oMath>
                            </m:oMathPara>
                          </a14:m>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ar-SA" dirty="0" smtClean="0">
                              <a:latin typeface="Sakkal Majalla" panose="02000000000000000000" pitchFamily="2" charset="-78"/>
                              <a:cs typeface="Sakkal Majalla" panose="02000000000000000000" pitchFamily="2" charset="-78"/>
                            </a:rPr>
                            <a:t>عمر</a:t>
                          </a:r>
                          <a:r>
                            <a:rPr lang="ar-SA" baseline="0" dirty="0" smtClean="0">
                              <a:latin typeface="Sakkal Majalla" panose="02000000000000000000" pitchFamily="2" charset="-78"/>
                              <a:cs typeface="Sakkal Majalla" panose="02000000000000000000" pitchFamily="2" charset="-78"/>
                            </a:rPr>
                            <a:t> ختام</a:t>
                          </a:r>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33927354"/>
                      </a:ext>
                    </a:extLst>
                  </a:tr>
                  <a:tr h="346251">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cs typeface="Sakkal Majalla" panose="02000000000000000000" pitchFamily="2" charset="-78"/>
                                  </a:rPr>
                                  <m:t>𝑥</m:t>
                                </m:r>
                                <m:r>
                                  <a:rPr lang="en-US" b="0" i="1" smtClean="0">
                                    <a:latin typeface="Cambria Math" panose="02040503050406030204" pitchFamily="18" charset="0"/>
                                    <a:cs typeface="Sakkal Majalla" panose="02000000000000000000" pitchFamily="2" charset="-78"/>
                                  </a:rPr>
                                  <m:t>+</m:t>
                                </m:r>
                                <m:r>
                                  <a:rPr lang="ar-SA" b="0" i="1" smtClean="0">
                                    <a:latin typeface="Cambria Math" panose="02040503050406030204" pitchFamily="18" charset="0"/>
                                    <a:cs typeface="Sakkal Majalla" panose="02000000000000000000" pitchFamily="2" charset="-78"/>
                                  </a:rPr>
                                  <m:t>1</m:t>
                                </m:r>
                              </m:oMath>
                            </m:oMathPara>
                          </a14:m>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1"/>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cs typeface="Sakkal Majalla" panose="02000000000000000000" pitchFamily="2" charset="-78"/>
                                  </a:rPr>
                                  <m:t>𝑥</m:t>
                                </m:r>
                              </m:oMath>
                            </m:oMathPara>
                          </a14:m>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ar-SA" dirty="0" smtClean="0">
                              <a:latin typeface="Sakkal Majalla" panose="02000000000000000000" pitchFamily="2" charset="-78"/>
                              <a:cs typeface="Sakkal Majalla" panose="02000000000000000000" pitchFamily="2" charset="-78"/>
                            </a:rPr>
                            <a:t>عمر خالد</a:t>
                          </a:r>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84545479"/>
                      </a:ext>
                    </a:extLst>
                  </a:tr>
                </a:tbl>
              </a:graphicData>
            </a:graphic>
          </p:graphicFrame>
        </mc:Choice>
        <mc:Fallback xmlns="">
          <p:graphicFrame>
            <p:nvGraphicFramePr>
              <p:cNvPr id="4" name="Table 3"/>
              <p:cNvGraphicFramePr>
                <a:graphicFrameLocks noGrp="1"/>
              </p:cNvGraphicFramePr>
              <p:nvPr>
                <p:extLst>
                  <p:ext uri="{D42A27DB-BD31-4B8C-83A1-F6EECF244321}">
                    <p14:modId xmlns:p14="http://schemas.microsoft.com/office/powerpoint/2010/main" val="647023857"/>
                  </p:ext>
                </p:extLst>
              </p:nvPr>
            </p:nvGraphicFramePr>
            <p:xfrm>
              <a:off x="2916622" y="2686923"/>
              <a:ext cx="5155326" cy="1097280"/>
            </p:xfrm>
            <a:graphic>
              <a:graphicData uri="http://schemas.openxmlformats.org/drawingml/2006/table">
                <a:tbl>
                  <a:tblPr firstRow="1" bandRow="1">
                    <a:tableStyleId>{2D5ABB26-0587-4C30-8999-92F81FD0307C}</a:tableStyleId>
                  </a:tblPr>
                  <a:tblGrid>
                    <a:gridCol w="2270233">
                      <a:extLst>
                        <a:ext uri="{9D8B030D-6E8A-4147-A177-3AD203B41FA5}">
                          <a16:colId xmlns:a16="http://schemas.microsoft.com/office/drawing/2014/main" val="773472444"/>
                        </a:ext>
                      </a:extLst>
                    </a:gridCol>
                    <a:gridCol w="1166651">
                      <a:extLst>
                        <a:ext uri="{9D8B030D-6E8A-4147-A177-3AD203B41FA5}">
                          <a16:colId xmlns:a16="http://schemas.microsoft.com/office/drawing/2014/main" val="3479917351"/>
                        </a:ext>
                      </a:extLst>
                    </a:gridCol>
                    <a:gridCol w="1718442">
                      <a:extLst>
                        <a:ext uri="{9D8B030D-6E8A-4147-A177-3AD203B41FA5}">
                          <a16:colId xmlns:a16="http://schemas.microsoft.com/office/drawing/2014/main" val="2421326015"/>
                        </a:ext>
                      </a:extLst>
                    </a:gridCol>
                  </a:tblGrid>
                  <a:tr h="365760">
                    <a:tc>
                      <a:txBody>
                        <a:bodyPr/>
                        <a:lstStyle/>
                        <a:p>
                          <a:pPr algn="ctr" rtl="1"/>
                          <a:r>
                            <a:rPr lang="ar-SA" dirty="0" smtClean="0">
                              <a:latin typeface="Cambria Math" panose="02040503050406030204" pitchFamily="18" charset="0"/>
                              <a:ea typeface="Cambria Math" panose="02040503050406030204" pitchFamily="18" charset="0"/>
                              <a:cs typeface="Sakkal Majalla" panose="02000000000000000000" pitchFamily="2" charset="-78"/>
                            </a:rPr>
                            <a:t>بعد</a:t>
                          </a:r>
                          <a:r>
                            <a:rPr lang="ar-SA" baseline="0" dirty="0" smtClean="0">
                              <a:latin typeface="Cambria Math" panose="02040503050406030204" pitchFamily="18" charset="0"/>
                              <a:ea typeface="Cambria Math" panose="02040503050406030204" pitchFamily="18" charset="0"/>
                              <a:cs typeface="Sakkal Majalla" panose="02000000000000000000" pitchFamily="2" charset="-78"/>
                            </a:rPr>
                            <a:t> سنة واحدة</a:t>
                          </a:r>
                          <a:endParaRPr lang="en-US" dirty="0">
                            <a:latin typeface="Cambria Math" panose="02040503050406030204" pitchFamily="18" charset="0"/>
                            <a:ea typeface="Cambria Math" panose="02040503050406030204" pitchFamily="18" charset="0"/>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ar-SA" dirty="0" smtClean="0">
                              <a:latin typeface="Cambria Math" panose="02040503050406030204" pitchFamily="18" charset="0"/>
                              <a:ea typeface="Cambria Math" panose="02040503050406030204" pitchFamily="18" charset="0"/>
                              <a:cs typeface="Sakkal Majalla" panose="02000000000000000000" pitchFamily="2" charset="-78"/>
                            </a:rPr>
                            <a:t>اليوم</a:t>
                          </a:r>
                          <a:endParaRPr lang="en-US" dirty="0">
                            <a:latin typeface="Cambria Math" panose="02040503050406030204" pitchFamily="18" charset="0"/>
                            <a:ea typeface="Cambria Math" panose="02040503050406030204" pitchFamily="18" charset="0"/>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58907963"/>
                      </a:ext>
                    </a:extLst>
                  </a:tr>
                  <a:tr h="365760">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2"/>
                          <a:stretch>
                            <a:fillRect l="-268" t="-103279" r="-127614" b="-122951"/>
                          </a:stretch>
                        </a:blip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2"/>
                          <a:stretch>
                            <a:fillRect l="-194792" t="-103279" r="-147917" b="-122951"/>
                          </a:stretch>
                        </a:blipFill>
                      </a:tcPr>
                    </a:tc>
                    <a:tc>
                      <a:txBody>
                        <a:bodyPr/>
                        <a:lstStyle/>
                        <a:p>
                          <a:pPr algn="ctr" rtl="1"/>
                          <a:r>
                            <a:rPr lang="ar-SA" dirty="0" smtClean="0">
                              <a:latin typeface="Sakkal Majalla" panose="02000000000000000000" pitchFamily="2" charset="-78"/>
                              <a:cs typeface="Sakkal Majalla" panose="02000000000000000000" pitchFamily="2" charset="-78"/>
                            </a:rPr>
                            <a:t>عمر</a:t>
                          </a:r>
                          <a:r>
                            <a:rPr lang="ar-SA" baseline="0" dirty="0" smtClean="0">
                              <a:latin typeface="Sakkal Majalla" panose="02000000000000000000" pitchFamily="2" charset="-78"/>
                              <a:cs typeface="Sakkal Majalla" panose="02000000000000000000" pitchFamily="2" charset="-78"/>
                            </a:rPr>
                            <a:t> ختام</a:t>
                          </a:r>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33927354"/>
                      </a:ext>
                    </a:extLst>
                  </a:tr>
                  <a:tr h="365760">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2"/>
                          <a:stretch>
                            <a:fillRect l="-268" t="-206667" r="-127614" b="-25000"/>
                          </a:stretch>
                        </a:blip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2"/>
                          <a:stretch>
                            <a:fillRect l="-194792" t="-206667" r="-147917" b="-25000"/>
                          </a:stretch>
                        </a:blipFill>
                      </a:tcPr>
                    </a:tc>
                    <a:tc>
                      <a:txBody>
                        <a:bodyPr/>
                        <a:lstStyle/>
                        <a:p>
                          <a:pPr algn="ctr" rtl="1"/>
                          <a:r>
                            <a:rPr lang="ar-SA" dirty="0" smtClean="0">
                              <a:latin typeface="Sakkal Majalla" panose="02000000000000000000" pitchFamily="2" charset="-78"/>
                              <a:cs typeface="Sakkal Majalla" panose="02000000000000000000" pitchFamily="2" charset="-78"/>
                            </a:rPr>
                            <a:t>عمر خالد</a:t>
                          </a:r>
                          <a:endParaRPr lang="en-US" dirty="0">
                            <a:latin typeface="Sakkal Majalla" panose="02000000000000000000" pitchFamily="2" charset="-78"/>
                            <a:cs typeface="Sakkal Majalla" panose="020000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84545479"/>
                      </a:ext>
                    </a:extLst>
                  </a:tr>
                </a:tbl>
              </a:graphicData>
            </a:graphic>
          </p:graphicFrame>
        </mc:Fallback>
      </mc:AlternateContent>
      <mc:AlternateContent xmlns:mc="http://schemas.openxmlformats.org/markup-compatibility/2006" xmlns:a14="http://schemas.microsoft.com/office/drawing/2010/main">
        <mc:Choice Requires="a14">
          <p:graphicFrame>
            <p:nvGraphicFramePr>
              <p:cNvPr id="6" name="Table 5"/>
              <p:cNvGraphicFramePr>
                <a:graphicFrameLocks noGrp="1"/>
              </p:cNvGraphicFramePr>
              <p:nvPr>
                <p:extLst>
                  <p:ext uri="{D42A27DB-BD31-4B8C-83A1-F6EECF244321}">
                    <p14:modId xmlns:p14="http://schemas.microsoft.com/office/powerpoint/2010/main" val="1510212252"/>
                  </p:ext>
                </p:extLst>
              </p:nvPr>
            </p:nvGraphicFramePr>
            <p:xfrm>
              <a:off x="7743497" y="3429238"/>
              <a:ext cx="3170621" cy="1876910"/>
            </p:xfrm>
            <a:graphic>
              <a:graphicData uri="http://schemas.openxmlformats.org/drawingml/2006/table">
                <a:tbl>
                  <a:tblPr firstRow="1" bandRow="1">
                    <a:tableStyleId>{2D5ABB26-0587-4C30-8999-92F81FD0307C}</a:tableStyleId>
                  </a:tblPr>
                  <a:tblGrid>
                    <a:gridCol w="3170621">
                      <a:extLst>
                        <a:ext uri="{9D8B030D-6E8A-4147-A177-3AD203B41FA5}">
                          <a16:colId xmlns:a16="http://schemas.microsoft.com/office/drawing/2014/main" val="3903399494"/>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sz="1800" b="0" i="1" smtClean="0">
                                    <a:latin typeface="Cambria Math" panose="02040503050406030204" pitchFamily="18" charset="0"/>
                                    <a:cs typeface="Sakkal Majalla" panose="02000000000000000000" pitchFamily="2" charset="-78"/>
                                  </a:rPr>
                                  <m:t>𝑥</m:t>
                                </m:r>
                                <m:r>
                                  <a:rPr lang="en-US" sz="1800" b="0" i="1" smtClean="0">
                                    <a:latin typeface="Cambria Math" panose="02040503050406030204" pitchFamily="18" charset="0"/>
                                    <a:cs typeface="Sakkal Majalla" panose="02000000000000000000" pitchFamily="2" charset="-78"/>
                                  </a:rPr>
                                  <m:t>+</m:t>
                                </m:r>
                                <m:r>
                                  <a:rPr lang="ar-SA" sz="1800" b="0" i="1" smtClean="0">
                                    <a:latin typeface="Cambria Math" panose="02040503050406030204" pitchFamily="18" charset="0"/>
                                    <a:cs typeface="Sakkal Majalla" panose="02000000000000000000" pitchFamily="2" charset="-78"/>
                                  </a:rPr>
                                  <m:t>9</m:t>
                                </m:r>
                                <m:r>
                                  <a:rPr lang="en-US" sz="1800" b="0" i="1" smtClean="0">
                                    <a:latin typeface="Cambria Math" panose="02040503050406030204" pitchFamily="18" charset="0"/>
                                    <a:cs typeface="Sakkal Majalla" panose="02000000000000000000" pitchFamily="2" charset="-78"/>
                                  </a:rPr>
                                  <m:t>=</m:t>
                                </m:r>
                                <m:r>
                                  <a:rPr lang="en-US" sz="1800" b="0" i="1" smtClean="0">
                                    <a:latin typeface="Cambria Math" panose="02040503050406030204" pitchFamily="18" charset="0"/>
                                    <a:cs typeface="Sakkal Majalla" panose="02000000000000000000" pitchFamily="2" charset="-78"/>
                                  </a:rPr>
                                  <m:t>3</m:t>
                                </m:r>
                                <m:r>
                                  <a:rPr lang="en-US" sz="1800" b="0" i="1" smtClean="0">
                                    <a:latin typeface="Cambria Math" panose="02040503050406030204" pitchFamily="18" charset="0"/>
                                    <a:cs typeface="Sakkal Majalla" panose="02000000000000000000" pitchFamily="2" charset="-78"/>
                                  </a:rPr>
                                  <m:t>(</m:t>
                                </m:r>
                                <m:r>
                                  <a:rPr lang="en-US" sz="1800" b="0" i="1" smtClean="0">
                                    <a:latin typeface="Cambria Math" panose="02040503050406030204" pitchFamily="18" charset="0"/>
                                    <a:cs typeface="Sakkal Majalla" panose="02000000000000000000" pitchFamily="2" charset="-78"/>
                                  </a:rPr>
                                  <m:t>𝑥</m:t>
                                </m:r>
                                <m:r>
                                  <a:rPr lang="en-US" sz="1800" b="0" i="1" smtClean="0">
                                    <a:latin typeface="Cambria Math" panose="02040503050406030204" pitchFamily="18" charset="0"/>
                                    <a:cs typeface="Sakkal Majalla" panose="02000000000000000000" pitchFamily="2" charset="-78"/>
                                  </a:rPr>
                                  <m:t>+</m:t>
                                </m:r>
                                <m:r>
                                  <a:rPr lang="ar-SA" sz="1800" b="0" i="1" smtClean="0">
                                    <a:latin typeface="Cambria Math" panose="02040503050406030204" pitchFamily="18" charset="0"/>
                                    <a:cs typeface="Sakkal Majalla" panose="02000000000000000000" pitchFamily="2" charset="-78"/>
                                  </a:rPr>
                                  <m:t>1</m:t>
                                </m:r>
                                <m:r>
                                  <a:rPr lang="en-US" sz="1800" b="0" i="1" smtClean="0">
                                    <a:latin typeface="Cambria Math" panose="02040503050406030204" pitchFamily="18" charset="0"/>
                                    <a:cs typeface="Sakkal Majalla" panose="02000000000000000000" pitchFamily="2" charset="-78"/>
                                  </a:rPr>
                                  <m:t>)</m:t>
                                </m:r>
                              </m:oMath>
                            </m:oMathPara>
                          </a14:m>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84514771"/>
                      </a:ext>
                    </a:extLst>
                  </a:tr>
                  <a:tr h="39355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sz="1800" b="0" i="1" smtClean="0">
                                    <a:latin typeface="Cambria Math" panose="02040503050406030204" pitchFamily="18" charset="0"/>
                                    <a:cs typeface="Sakkal Majalla" panose="02000000000000000000" pitchFamily="2" charset="-78"/>
                                  </a:rPr>
                                  <m:t>𝑥</m:t>
                                </m:r>
                                <m:r>
                                  <a:rPr lang="en-US" sz="1800" b="0" i="1" smtClean="0">
                                    <a:latin typeface="Cambria Math" panose="02040503050406030204" pitchFamily="18" charset="0"/>
                                    <a:cs typeface="Sakkal Majalla" panose="02000000000000000000" pitchFamily="2" charset="-78"/>
                                  </a:rPr>
                                  <m:t>+</m:t>
                                </m:r>
                                <m:r>
                                  <a:rPr lang="ar-SA" sz="1800" b="0" i="1" smtClean="0">
                                    <a:latin typeface="Cambria Math" panose="02040503050406030204" pitchFamily="18" charset="0"/>
                                    <a:cs typeface="Sakkal Majalla" panose="02000000000000000000" pitchFamily="2" charset="-78"/>
                                  </a:rPr>
                                  <m:t>9</m:t>
                                </m:r>
                                <m:r>
                                  <a:rPr lang="en-US" sz="1800" b="0" i="1" smtClean="0">
                                    <a:latin typeface="Cambria Math" panose="02040503050406030204" pitchFamily="18" charset="0"/>
                                    <a:cs typeface="Sakkal Majalla" panose="02000000000000000000" pitchFamily="2" charset="-78"/>
                                  </a:rPr>
                                  <m:t>=</m:t>
                                </m:r>
                                <m:r>
                                  <a:rPr lang="en-US" sz="1800" b="0" i="1" smtClean="0">
                                    <a:latin typeface="Cambria Math" panose="02040503050406030204" pitchFamily="18" charset="0"/>
                                    <a:cs typeface="Sakkal Majalla" panose="02000000000000000000" pitchFamily="2" charset="-78"/>
                                  </a:rPr>
                                  <m:t>3</m:t>
                                </m:r>
                                <m:r>
                                  <a:rPr lang="en-US" sz="1800" b="0" i="1" smtClean="0">
                                    <a:latin typeface="Cambria Math" panose="02040503050406030204" pitchFamily="18" charset="0"/>
                                    <a:cs typeface="Sakkal Majalla" panose="02000000000000000000" pitchFamily="2" charset="-78"/>
                                  </a:rPr>
                                  <m:t>𝑥</m:t>
                                </m:r>
                                <m:r>
                                  <a:rPr lang="en-US" sz="1800" b="0" i="1" smtClean="0">
                                    <a:latin typeface="Cambria Math" panose="02040503050406030204" pitchFamily="18" charset="0"/>
                                    <a:cs typeface="Sakkal Majalla" panose="02000000000000000000" pitchFamily="2" charset="-78"/>
                                  </a:rPr>
                                  <m:t>+</m:t>
                                </m:r>
                                <m:r>
                                  <a:rPr lang="ar-SA" sz="1800" b="0" i="1" smtClean="0">
                                    <a:latin typeface="Cambria Math" panose="02040503050406030204" pitchFamily="18" charset="0"/>
                                    <a:cs typeface="Sakkal Majalla" panose="02000000000000000000" pitchFamily="2" charset="-78"/>
                                  </a:rPr>
                                  <m:t>3</m:t>
                                </m:r>
                              </m:oMath>
                            </m:oMathPara>
                          </a14:m>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45846578"/>
                      </a:ext>
                    </a:extLst>
                  </a:tr>
                  <a:tr h="370840">
                    <a:tc>
                      <a:txBody>
                        <a:bodyPr/>
                        <a:lstStyle/>
                        <a:p>
                          <a:pPr/>
                          <a14:m>
                            <m:oMathPara xmlns:m="http://schemas.openxmlformats.org/officeDocument/2006/math">
                              <m:oMathParaPr>
                                <m:jc m:val="centerGroup"/>
                              </m:oMathParaPr>
                              <m:oMath xmlns:m="http://schemas.openxmlformats.org/officeDocument/2006/math">
                                <m:r>
                                  <a:rPr lang="ar-SA" b="0" i="1" smtClean="0">
                                    <a:latin typeface="Cambria Math" panose="02040503050406030204" pitchFamily="18" charset="0"/>
                                  </a:rPr>
                                  <m:t>9</m:t>
                                </m:r>
                                <m:r>
                                  <a:rPr lang="ar-SA" b="0" i="1" smtClean="0">
                                    <a:latin typeface="Cambria Math" panose="02040503050406030204" pitchFamily="18" charset="0"/>
                                  </a:rPr>
                                  <m:t>−</m:t>
                                </m:r>
                                <m:r>
                                  <a:rPr lang="ar-SA" b="0" i="1" smtClean="0">
                                    <a:latin typeface="Cambria Math" panose="02040503050406030204" pitchFamily="18" charset="0"/>
                                  </a:rPr>
                                  <m:t>3</m:t>
                                </m:r>
                                <m:r>
                                  <a:rPr lang="en-US" b="0" i="1" smtClean="0">
                                    <a:latin typeface="Cambria Math" panose="02040503050406030204" pitchFamily="18" charset="0"/>
                                  </a:rPr>
                                  <m:t>=</m:t>
                                </m:r>
                                <m:r>
                                  <a:rPr lang="en-US" b="0" i="1" smtClean="0">
                                    <a:latin typeface="Cambria Math" panose="02040503050406030204" pitchFamily="18" charset="0"/>
                                  </a:rPr>
                                  <m:t>3</m:t>
                                </m:r>
                                <m:r>
                                  <a:rPr lang="en-US" b="0" i="1" smtClean="0">
                                    <a:latin typeface="Cambria Math" panose="02040503050406030204" pitchFamily="18" charset="0"/>
                                  </a:rPr>
                                  <m:t>𝑥</m:t>
                                </m:r>
                                <m:r>
                                  <a:rPr lang="en-US" b="0" i="1" smtClean="0">
                                    <a:latin typeface="Cambria Math" panose="02040503050406030204" pitchFamily="18" charset="0"/>
                                  </a:rPr>
                                  <m:t>−</m:t>
                                </m:r>
                                <m:r>
                                  <a:rPr lang="en-US" b="0" i="1" smtClean="0">
                                    <a:latin typeface="Cambria Math" panose="02040503050406030204" pitchFamily="18" charset="0"/>
                                  </a:rPr>
                                  <m:t>𝑥</m:t>
                                </m:r>
                              </m:oMath>
                            </m:oMathPara>
                          </a14:m>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0966789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6</m:t>
                                </m:r>
                                <m:r>
                                  <a:rPr lang="en-US" b="0" i="1" smtClean="0">
                                    <a:latin typeface="Cambria Math" panose="02040503050406030204" pitchFamily="18" charset="0"/>
                                  </a:rPr>
                                  <m:t>=</m:t>
                                </m:r>
                                <m:r>
                                  <a:rPr lang="en-US" b="0" i="1" smtClean="0">
                                    <a:latin typeface="Cambria Math" panose="02040503050406030204" pitchFamily="18" charset="0"/>
                                  </a:rPr>
                                  <m:t>2</m:t>
                                </m:r>
                                <m:r>
                                  <a:rPr lang="en-US" b="0" i="1" smtClean="0">
                                    <a:latin typeface="Cambria Math" panose="02040503050406030204" pitchFamily="18" charset="0"/>
                                  </a:rPr>
                                  <m:t>𝑥</m:t>
                                </m:r>
                              </m:oMath>
                            </m:oMathPara>
                          </a14:m>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1527285"/>
                      </a:ext>
                    </a:extLst>
                  </a:tr>
                  <a:tr h="370840">
                    <a:tc>
                      <a:txBody>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3</m:t>
                                </m:r>
                                <m:r>
                                  <a:rPr lang="en-US" b="0" i="1" smtClean="0">
                                    <a:latin typeface="Cambria Math" panose="02040503050406030204" pitchFamily="18" charset="0"/>
                                  </a:rPr>
                                  <m:t>=</m:t>
                                </m:r>
                                <m:r>
                                  <a:rPr lang="en-US" b="0" i="1" smtClean="0">
                                    <a:latin typeface="Cambria Math" panose="02040503050406030204" pitchFamily="18" charset="0"/>
                                  </a:rPr>
                                  <m:t>𝑥</m:t>
                                </m:r>
                              </m:oMath>
                            </m:oMathPara>
                          </a14:m>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32886057"/>
                      </a:ext>
                    </a:extLst>
                  </a:tr>
                </a:tbl>
              </a:graphicData>
            </a:graphic>
          </p:graphicFrame>
        </mc:Choice>
        <mc:Fallback xmlns="">
          <p:graphicFrame>
            <p:nvGraphicFramePr>
              <p:cNvPr id="6" name="Table 5"/>
              <p:cNvGraphicFramePr>
                <a:graphicFrameLocks noGrp="1"/>
              </p:cNvGraphicFramePr>
              <p:nvPr>
                <p:extLst>
                  <p:ext uri="{D42A27DB-BD31-4B8C-83A1-F6EECF244321}">
                    <p14:modId xmlns:p14="http://schemas.microsoft.com/office/powerpoint/2010/main" val="1510212252"/>
                  </p:ext>
                </p:extLst>
              </p:nvPr>
            </p:nvGraphicFramePr>
            <p:xfrm>
              <a:off x="7743497" y="3429238"/>
              <a:ext cx="3170621" cy="1876910"/>
            </p:xfrm>
            <a:graphic>
              <a:graphicData uri="http://schemas.openxmlformats.org/drawingml/2006/table">
                <a:tbl>
                  <a:tblPr firstRow="1" bandRow="1">
                    <a:tableStyleId>{2D5ABB26-0587-4C30-8999-92F81FD0307C}</a:tableStyleId>
                  </a:tblPr>
                  <a:tblGrid>
                    <a:gridCol w="3170621">
                      <a:extLst>
                        <a:ext uri="{9D8B030D-6E8A-4147-A177-3AD203B41FA5}">
                          <a16:colId xmlns:a16="http://schemas.microsoft.com/office/drawing/2014/main" val="3903399494"/>
                        </a:ext>
                      </a:extLst>
                    </a:gridCol>
                  </a:tblGrid>
                  <a:tr h="370840">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3"/>
                          <a:stretch>
                            <a:fillRect b="-406557"/>
                          </a:stretch>
                        </a:blipFill>
                      </a:tcPr>
                    </a:tc>
                    <a:extLst>
                      <a:ext uri="{0D108BD9-81ED-4DB2-BD59-A6C34878D82A}">
                        <a16:rowId xmlns:a16="http://schemas.microsoft.com/office/drawing/2014/main" val="1684514771"/>
                      </a:ext>
                    </a:extLst>
                  </a:tr>
                  <a:tr h="393550">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3"/>
                          <a:stretch>
                            <a:fillRect t="-93846" b="-281538"/>
                          </a:stretch>
                        </a:blipFill>
                      </a:tcPr>
                    </a:tc>
                    <a:extLst>
                      <a:ext uri="{0D108BD9-81ED-4DB2-BD59-A6C34878D82A}">
                        <a16:rowId xmlns:a16="http://schemas.microsoft.com/office/drawing/2014/main" val="3145846578"/>
                      </a:ext>
                    </a:extLst>
                  </a:tr>
                  <a:tr h="370840">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3"/>
                          <a:stretch>
                            <a:fillRect t="-206557" b="-200000"/>
                          </a:stretch>
                        </a:blipFill>
                      </a:tcPr>
                    </a:tc>
                    <a:extLst>
                      <a:ext uri="{0D108BD9-81ED-4DB2-BD59-A6C34878D82A}">
                        <a16:rowId xmlns:a16="http://schemas.microsoft.com/office/drawing/2014/main" val="2609667891"/>
                      </a:ext>
                    </a:extLst>
                  </a:tr>
                  <a:tr h="370840">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3"/>
                          <a:stretch>
                            <a:fillRect t="-306557" b="-100000"/>
                          </a:stretch>
                        </a:blipFill>
                      </a:tcPr>
                    </a:tc>
                    <a:extLst>
                      <a:ext uri="{0D108BD9-81ED-4DB2-BD59-A6C34878D82A}">
                        <a16:rowId xmlns:a16="http://schemas.microsoft.com/office/drawing/2014/main" val="81527285"/>
                      </a:ext>
                    </a:extLst>
                  </a:tr>
                  <a:tr h="370840">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3"/>
                          <a:stretch>
                            <a:fillRect t="-406557"/>
                          </a:stretch>
                        </a:blipFill>
                      </a:tcPr>
                    </a:tc>
                    <a:extLst>
                      <a:ext uri="{0D108BD9-81ED-4DB2-BD59-A6C34878D82A}">
                        <a16:rowId xmlns:a16="http://schemas.microsoft.com/office/drawing/2014/main" val="1132886057"/>
                      </a:ext>
                    </a:extLst>
                  </a:tr>
                </a:tbl>
              </a:graphicData>
            </a:graphic>
          </p:graphicFrame>
        </mc:Fallback>
      </mc:AlternateContent>
      <p:sp>
        <p:nvSpPr>
          <p:cNvPr id="7" name="TextBox 6"/>
          <p:cNvSpPr txBox="1"/>
          <p:nvPr/>
        </p:nvSpPr>
        <p:spPr>
          <a:xfrm>
            <a:off x="664760" y="4895961"/>
            <a:ext cx="6396366" cy="1569660"/>
          </a:xfrm>
          <a:prstGeom prst="rect">
            <a:avLst/>
          </a:prstGeom>
          <a:noFill/>
        </p:spPr>
        <p:txBody>
          <a:bodyPr wrap="none" rtlCol="0">
            <a:spAutoFit/>
          </a:bodyPr>
          <a:lstStyle/>
          <a:p>
            <a:pPr algn="r" rtl="1"/>
            <a:r>
              <a:rPr lang="ar-SA" sz="2400" dirty="0" smtClean="0">
                <a:latin typeface="Sakkal Majalla" panose="02000000000000000000" pitchFamily="2" charset="-78"/>
                <a:cs typeface="Sakkal Majalla" panose="02000000000000000000" pitchFamily="2" charset="-78"/>
              </a:rPr>
              <a:t>يجب الانتباه انّ الجواب الذي حصلنا عليه هو للمتغيّر </a:t>
            </a:r>
            <a:r>
              <a:rPr lang="en-US" sz="2400" dirty="0" smtClean="0">
                <a:latin typeface="Sakkal Majalla" panose="02000000000000000000" pitchFamily="2" charset="-78"/>
                <a:cs typeface="Sakkal Majalla" panose="02000000000000000000" pitchFamily="2" charset="-78"/>
              </a:rPr>
              <a:t>x</a:t>
            </a:r>
            <a:r>
              <a:rPr lang="ar-SA" sz="2400" dirty="0" smtClean="0">
                <a:latin typeface="Sakkal Majalla" panose="02000000000000000000" pitchFamily="2" charset="-78"/>
                <a:cs typeface="Sakkal Majalla" panose="02000000000000000000" pitchFamily="2" charset="-78"/>
              </a:rPr>
              <a:t> والذي قمنا</a:t>
            </a:r>
            <a:br>
              <a:rPr lang="ar-SA" sz="2400" dirty="0" smtClean="0">
                <a:latin typeface="Sakkal Majalla" panose="02000000000000000000" pitchFamily="2" charset="-78"/>
                <a:cs typeface="Sakkal Majalla" panose="02000000000000000000" pitchFamily="2" charset="-78"/>
              </a:rPr>
            </a:br>
            <a:r>
              <a:rPr lang="ar-SA" sz="2400" dirty="0" smtClean="0">
                <a:latin typeface="Sakkal Majalla" panose="02000000000000000000" pitchFamily="2" charset="-78"/>
                <a:cs typeface="Sakkal Majalla" panose="02000000000000000000" pitchFamily="2" charset="-78"/>
              </a:rPr>
              <a:t>بتعريفه على انّه عمر خالد اليوم.  لذلك، فعمر ختام اليوم هو 8+3=11</a:t>
            </a:r>
          </a:p>
          <a:p>
            <a:pPr algn="r" rtl="1"/>
            <a:r>
              <a:rPr lang="ar-SA" sz="2400" dirty="0" smtClean="0">
                <a:latin typeface="Sakkal Majalla" panose="02000000000000000000" pitchFamily="2" charset="-78"/>
                <a:cs typeface="Sakkal Majalla" panose="02000000000000000000" pitchFamily="2" charset="-78"/>
              </a:rPr>
              <a:t>وبعد سنة، يكون عمر خالد هو 4، وعمر ختام هو 12، والذي أكبر من عمر</a:t>
            </a:r>
            <a:br>
              <a:rPr lang="ar-SA" sz="2400" dirty="0" smtClean="0">
                <a:latin typeface="Sakkal Majalla" panose="02000000000000000000" pitchFamily="2" charset="-78"/>
                <a:cs typeface="Sakkal Majalla" panose="02000000000000000000" pitchFamily="2" charset="-78"/>
              </a:rPr>
            </a:br>
            <a:r>
              <a:rPr lang="ar-SA" sz="2400" dirty="0" smtClean="0">
                <a:latin typeface="Sakkal Majalla" panose="02000000000000000000" pitchFamily="2" charset="-78"/>
                <a:cs typeface="Sakkal Majalla" panose="02000000000000000000" pitchFamily="2" charset="-78"/>
              </a:rPr>
              <a:t>خالد ب 3 أضعاف.</a:t>
            </a:r>
            <a:endParaRPr lang="en-US" sz="24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21010050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125</TotalTime>
  <Words>1867</Words>
  <Application>Microsoft Office PowerPoint</Application>
  <PresentationFormat>Widescreen</PresentationFormat>
  <Paragraphs>252</Paragraphs>
  <Slides>24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Calibri Light</vt:lpstr>
      <vt:lpstr>Cambria Math</vt:lpstr>
      <vt:lpstr>Sakkal Majalla</vt:lpstr>
      <vt:lpstr>Office Theme</vt:lpstr>
      <vt:lpstr>مسائل كلامية بمجهول واحد</vt:lpstr>
      <vt:lpstr>كيف نتوجّه الى المشكلة</vt:lpstr>
      <vt:lpstr>كيف نتوجّه الى المشكلة</vt:lpstr>
      <vt:lpstr>مثال لمسألة كلاميّة 1</vt:lpstr>
      <vt:lpstr>حلّ لمسألة كلاميّة 1</vt:lpstr>
      <vt:lpstr>مثال لمسألة كلاميّة 2</vt:lpstr>
      <vt:lpstr>حلّ لمسألة كلاميّة 2</vt:lpstr>
      <vt:lpstr>مثال لمسألة كلاميّة 3</vt:lpstr>
      <vt:lpstr>حلّ لمسألة كلاميّة 3</vt:lpstr>
      <vt:lpstr>مثال لمسألة كلاميّة 4</vt:lpstr>
      <vt:lpstr>حلّ لمسألة كلاميّة 4</vt:lpstr>
      <vt:lpstr>مثال لمسألة كلاميّة 5</vt:lpstr>
      <vt:lpstr>حلّ لمسألة كلاميّة 5</vt:lpstr>
      <vt:lpstr>مثال لمسألة كلاميّة 6</vt:lpstr>
      <vt:lpstr>حلّ لمسألة كلاميّة 6</vt:lpstr>
      <vt:lpstr>مثال لمسألة كلاميّة 7</vt:lpstr>
      <vt:lpstr>حلّ لمسألة كلاميّة 7</vt:lpstr>
      <vt:lpstr>مثال لمسألة كلاميّة 8</vt:lpstr>
      <vt:lpstr>حلّ لمسألة كلاميّة 8</vt:lpstr>
      <vt:lpstr>مثال لمسألة كلاميّة 9</vt:lpstr>
      <vt:lpstr>حلّ لمسألة كلاميّة 9</vt:lpstr>
      <vt:lpstr>مثال لمسألة كلاميّة 10</vt:lpstr>
      <vt:lpstr>حلّ لمسألة كلاميّة 10</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مسائل كلامية بمجهول واحد</dc:title>
  <dc:creator>Saeed-PC</dc:creator>
  <cp:lastModifiedBy>Saeed</cp:lastModifiedBy>
  <cp:revision>18</cp:revision>
  <dcterms:created xsi:type="dcterms:W3CDTF">2020-03-15T19:22:12Z</dcterms:created>
  <dcterms:modified xsi:type="dcterms:W3CDTF">2020-03-15T22:12:49Z</dcterms:modified>
</cp:coreProperties>
</file>